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6" r:id="rId4"/>
    <p:sldId id="311" r:id="rId5"/>
    <p:sldId id="305" r:id="rId6"/>
    <p:sldId id="312" r:id="rId7"/>
    <p:sldId id="310" r:id="rId8"/>
    <p:sldId id="286" r:id="rId9"/>
    <p:sldId id="266" r:id="rId10"/>
    <p:sldId id="287" r:id="rId11"/>
    <p:sldId id="288" r:id="rId12"/>
    <p:sldId id="309" r:id="rId13"/>
    <p:sldId id="313" r:id="rId14"/>
    <p:sldId id="281" r:id="rId15"/>
    <p:sldId id="307" r:id="rId16"/>
    <p:sldId id="306" r:id="rId17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28B46-0DD3-4985-8C87-54F8A7A50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50E6D2-258B-4DAB-9CD5-1478FB66D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E7B70D-A4FA-4C69-B4A4-6931F9BA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02A54-CE03-4E1E-A2A9-37F33C3C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3E8872-CBD8-4621-A22B-8F2DAFF5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02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6DEBAF-A7DD-4E7C-B59D-40F12AC61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AF54A1-779F-42C7-A894-2848AB35D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AADE73-1DC8-43C1-A1CA-0839B3DB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A68A45-A0E4-4E16-9D1A-F64A1AF0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3E7D75-F8C4-4517-881D-AD0BC2F5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4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46F5DE-729F-40DF-B757-FFEC3DD4F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7D46FF-DB91-41DA-9BE9-B40A00551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136BAD-E2FE-4842-B589-84EB0629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D6C0E5-367A-4292-BA64-1BBBCFDC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54212-B976-4212-A6A7-5B7B9633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34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33954-1E17-4D74-A51B-488B69F5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25F3EA-548C-4D99-B7DA-152282100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D7B0C8-4D11-45B9-91AC-A0C768680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597688-6F2F-42EE-A10E-D07550BF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BCBA5F-01EF-499C-9785-A8830212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049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58323-9948-46E4-864C-CF3CAF38C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E16E62-2AC3-4113-8890-C737FA20C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79C9F-720E-45F4-8A01-420B3EC9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089675-9580-45BF-82C5-9B433C89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907BE0-2E99-4BCC-86CD-006E42AA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77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EC586-CE17-4A5B-9500-3B668559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F36774-DB93-4C3E-B727-3F5E68185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3276CC-BF67-47FD-A8E8-6E88182E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2EBE5B-C2CB-4DE5-A921-BE3A795F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C60AAD-5BEA-490F-99BA-4A85BE2D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DD6E1B-2515-41E1-A22D-ED6C5AA4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88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C8686B-2F4D-4544-A8DC-F69832B2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28EFD2-33E0-4235-BA90-CBE870D3B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F7926A-864C-4F3A-A28C-2A5A3F43F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0FC702-F925-4253-AF4C-847EDBFC2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D95489-1604-4DDB-BFFB-CD4DF1185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70E0E0-2B49-4DE2-B4F9-F6A13725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FD72DC-7A8A-4786-BD43-BAC06175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FFE673-72F1-4454-BCE6-85F2001D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20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28ED-5E31-4D72-B0B2-19873B01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00C9AC-1E95-4AE8-96C9-2B44D96F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67FFF4-D6CF-47B7-B006-1DA681034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1F3AEB-9E00-4746-9BC7-405A1C84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59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05DC3F0-C988-4DCF-A6E7-B2D749F3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530EB2-98D1-460B-9F08-89B1286F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5300EC-6E61-4CE9-974D-FED638C8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09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754AD-FCF6-4A4D-AF29-A9F667EE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D6DCF7-19BA-4E34-854A-5CAAE8D7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6BA433-3547-42A6-BCD5-85BD15931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51D1EA-4545-4ED4-85C4-E4B3D7D2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6FA3A0-317F-4D6C-81DA-8D0297B8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7A12B0-61BB-494E-B1D4-79427D73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5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2F997-0D02-4E5E-BF6F-C9DE94AE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D0D0063-001F-423F-AD2F-25FDB0DE8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B5F7-F369-4D95-9802-FD6DF7A74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D0D8B8-42DC-423D-8B09-A4DBE835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D610DC-6045-46D2-91DF-CEF7554E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08D7B5-6D1D-4244-8E20-AE852D9F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20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42467F-AF04-42F9-A80B-22E5454B5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7AC0F4-8A28-49A8-AD37-D78D4761D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D1B6B-3EB4-4334-A891-5D5AC916B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8E1A5-E313-41F4-9378-FFD6583DFFE5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DAB8E3-6446-4597-A795-F0CCA7F84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A3327F-850B-4D27-B6EA-8EEF6DC09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90D4-A69E-4663-A5DD-44B451D2C7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8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va.es/es/inicio/procedimientos?id_proc=19028" TargetMode="External"/><Relationship Id="rId4" Type="http://schemas.openxmlformats.org/officeDocument/2006/relationships/hyperlink" Target="https://inclusio.gva.es/es/web/integracion-inclusionsocial-cooperacion/fse/periode-programacio-2021-202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96254" y="1959311"/>
            <a:ext cx="11765091" cy="3189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ITINERARIOS INTEGRADOS PARA LA INSERCIÓN SOCIOLABORAL </a:t>
            </a:r>
            <a:br>
              <a:rPr sz="4000" dirty="0">
                <a:latin typeface="Arial Rounded MT Bold" panose="020F0704030504030204" pitchFamily="34" charset="0"/>
              </a:rPr>
            </a:br>
            <a:r>
              <a:rPr lang="es-ES" sz="4000" b="0" strike="noStrike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DE </a:t>
            </a:r>
            <a:r>
              <a:rPr lang="es-ES" sz="4000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PERSONAS</a:t>
            </a:r>
            <a:r>
              <a:rPr lang="es-ES" sz="4000" b="0" strike="noStrike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 EN SITUACIÓN O RIESGO </a:t>
            </a:r>
            <a:br>
              <a:rPr sz="4000" dirty="0">
                <a:latin typeface="Arial Rounded MT Bold" panose="020F0704030504030204" pitchFamily="34" charset="0"/>
              </a:rPr>
            </a:br>
            <a:r>
              <a:rPr lang="es-ES" sz="4000" b="0" strike="noStrike" spc="-1" dirty="0">
                <a:solidFill>
                  <a:srgbClr val="1F497D"/>
                </a:solidFill>
                <a:latin typeface="Arial Rounded MT Bold" panose="020F0704030504030204" pitchFamily="34" charset="0"/>
                <a:ea typeface="DejaVu Sans"/>
              </a:rPr>
              <a:t>DE EXCLUSIÓN SOCIAL</a:t>
            </a:r>
            <a:endParaRPr lang="es-ES" sz="4000" b="0" strike="noStrike" spc="-1" dirty="0">
              <a:latin typeface="Arial Rounded MT Bold" panose="020F0704030504030204" pitchFamily="34" charset="0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3027285" y="5545154"/>
            <a:ext cx="8906483" cy="70643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" sz="20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Generalitat Valenciana</a:t>
            </a:r>
          </a:p>
          <a:p>
            <a:pPr algn="r">
              <a:lnSpc>
                <a:spcPct val="100000"/>
              </a:lnSpc>
            </a:pPr>
            <a:r>
              <a:rPr lang="es-ES" sz="20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Dirección General de Inclusión y Cooperación al Desarrollo</a:t>
            </a:r>
            <a:endParaRPr lang="es-ES" sz="2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73D1AAD-BD7D-D4E1-8C40-BB3444E73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405" y="142042"/>
            <a:ext cx="1401940" cy="1420427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7515E351-B413-7DA6-2318-BF5C11E061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96AAB32-95D2-474C-A01F-C8638AD8B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8224" y="1680958"/>
            <a:ext cx="9144000" cy="4602395"/>
          </a:xfrm>
        </p:spPr>
        <p:txBody>
          <a:bodyPr>
            <a:noAutofit/>
          </a:bodyPr>
          <a:lstStyle/>
          <a:p>
            <a:endParaRPr lang="es-ES" sz="1600" dirty="0"/>
          </a:p>
          <a:p>
            <a:pPr algn="just"/>
            <a:endParaRPr lang="es-ES" sz="20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F0A5570-6350-42C9-90D2-8503D5A15B1F}"/>
              </a:ext>
            </a:extLst>
          </p:cNvPr>
          <p:cNvSpPr/>
          <p:nvPr/>
        </p:nvSpPr>
        <p:spPr>
          <a:xfrm>
            <a:off x="1499708" y="1680958"/>
            <a:ext cx="875059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400" b="1" u="sng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u="sng" dirty="0"/>
              <a:t>NO</a:t>
            </a:r>
            <a:r>
              <a:rPr lang="es-ES" sz="2400" b="1" dirty="0"/>
              <a:t> </a:t>
            </a:r>
            <a:r>
              <a:rPr lang="es-ES" sz="2400" dirty="0"/>
              <a:t>se permite la </a:t>
            </a:r>
            <a:r>
              <a:rPr lang="es-ES" sz="2400" b="1" u="sng" dirty="0"/>
              <a:t>SUBCONTRATACIÓN</a:t>
            </a:r>
            <a:r>
              <a:rPr lang="es-ES" sz="2400" dirty="0"/>
              <a:t> (art. 29.1 Ley 38/2003)</a:t>
            </a:r>
          </a:p>
          <a:p>
            <a:pPr algn="just"/>
            <a:endParaRPr lang="es-E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u="sng" dirty="0"/>
              <a:t>PROCEDERÁ EL REINTEGRO </a:t>
            </a:r>
            <a:r>
              <a:rPr lang="es-ES" sz="2400" dirty="0"/>
              <a:t>de las </a:t>
            </a:r>
            <a:r>
              <a:rPr lang="es-ES" sz="2400" b="1" dirty="0"/>
              <a:t>AYUDAS CONCEDIDAS </a:t>
            </a:r>
            <a:r>
              <a:rPr lang="es-ES" sz="2400" dirty="0"/>
              <a:t>o su </a:t>
            </a:r>
            <a:r>
              <a:rPr lang="es-ES" sz="2400" b="1" dirty="0"/>
              <a:t>MINORACIÓN</a:t>
            </a:r>
            <a:r>
              <a:rPr lang="es-ES" sz="2400" dirty="0"/>
              <a:t>, con </a:t>
            </a:r>
            <a:r>
              <a:rPr lang="es-ES" sz="2400" b="1" u="sng" dirty="0"/>
              <a:t>REEMBOLSO</a:t>
            </a:r>
            <a:r>
              <a:rPr lang="es-ES" sz="2400" dirty="0"/>
              <a:t> de las cantidades percibidas y la </a:t>
            </a:r>
            <a:r>
              <a:rPr lang="es-ES" sz="2400" b="1" u="sng" cap="all" dirty="0"/>
              <a:t>exigencia de los intereses de demora </a:t>
            </a:r>
            <a:r>
              <a:rPr lang="es-ES" sz="2400" dirty="0"/>
              <a:t>desde el momento del pago de la subvención, por </a:t>
            </a:r>
            <a:r>
              <a:rPr lang="es-ES" sz="2400" b="1" u="sng" dirty="0"/>
              <a:t>INCUMPLIMIENTO DE LAS OBLIGACIONES Y REQUISITOS</a:t>
            </a:r>
            <a:r>
              <a:rPr lang="es-ES" sz="2400" b="1" dirty="0"/>
              <a:t> </a:t>
            </a:r>
            <a:r>
              <a:rPr lang="es-ES" sz="2400" dirty="0"/>
              <a:t>que se establecen en la ORDEN 10/2017 y en el art. 172 de la Ley 1/2015, de Hacienda (solidaridad y subsidiariedad).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93BB812-E771-A779-9524-0F814CCC9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818" y="260531"/>
            <a:ext cx="1401940" cy="1420427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646007D1-CEBC-7D7A-7BC2-31D2870E4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10" name="CustomShape 1">
            <a:extLst>
              <a:ext uri="{FF2B5EF4-FFF2-40B4-BE49-F238E27FC236}">
                <a16:creationId xmlns:a16="http://schemas.microsoft.com/office/drawing/2014/main" id="{5D18495F-4F73-0D97-D425-25D292A186D2}"/>
              </a:ext>
            </a:extLst>
          </p:cNvPr>
          <p:cNvSpPr/>
          <p:nvPr/>
        </p:nvSpPr>
        <p:spPr>
          <a:xfrm>
            <a:off x="2923521" y="574647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</a:t>
            </a:r>
            <a:r>
              <a:rPr lang="es-ES" sz="4000" b="0" strike="noStrike" spc="-1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2454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17BD745-2730-4A58-A27C-738E5E95C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90362"/>
            <a:ext cx="9144000" cy="4666148"/>
          </a:xfrm>
        </p:spPr>
        <p:txBody>
          <a:bodyPr/>
          <a:lstStyle/>
          <a:p>
            <a:endParaRPr lang="es-ES" b="1" u="sng" dirty="0"/>
          </a:p>
          <a:p>
            <a:endParaRPr lang="es-ES" b="1" u="sng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Estas subvenciones son </a:t>
            </a:r>
            <a:r>
              <a:rPr lang="es-ES" b="1" u="sng" dirty="0"/>
              <a:t>COMPATIBLES</a:t>
            </a:r>
            <a:r>
              <a:rPr lang="es-ES" dirty="0"/>
              <a:t> </a:t>
            </a:r>
            <a:r>
              <a:rPr lang="es-ES" b="1" dirty="0"/>
              <a:t>con otras subvenciones</a:t>
            </a:r>
            <a:r>
              <a:rPr lang="es-ES" dirty="0"/>
              <a:t>, ayudas, ingresos o recursos para la </a:t>
            </a:r>
            <a:r>
              <a:rPr lang="es-ES" b="1" u="sng" dirty="0"/>
              <a:t>MISMA FINALIDAD</a:t>
            </a:r>
            <a:r>
              <a:rPr lang="es-ES" dirty="0"/>
              <a:t>, procedentes de cualquier administración o entidad, pública o privada; nacionales, de la Unión Europea o de organismos internacionales. </a:t>
            </a:r>
          </a:p>
          <a:p>
            <a:pPr algn="just"/>
            <a:endParaRPr lang="es-ES" sz="1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En el caso de que la entidad reciba este tipo de subvenciones, nos lo </a:t>
            </a:r>
            <a:r>
              <a:rPr lang="es-ES" b="1" u="sng" dirty="0"/>
              <a:t>DEBERÁ COMUNICAR</a:t>
            </a:r>
            <a:r>
              <a:rPr lang="es-ES" dirty="0"/>
              <a:t>, tan pronto como se conozca y, en todo caso, con </a:t>
            </a:r>
            <a:r>
              <a:rPr lang="es-ES" b="1" u="sng" dirty="0"/>
              <a:t>ANTERIORIDAD </a:t>
            </a:r>
            <a:r>
              <a:rPr lang="es-ES" dirty="0"/>
              <a:t>a la justificación de la aplicación dada a los fondos percibidos.</a:t>
            </a:r>
          </a:p>
          <a:p>
            <a:pPr algn="just"/>
            <a:endParaRPr lang="es-ES" dirty="0"/>
          </a:p>
          <a:p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D3EE213-7D1E-3B7A-58C3-86A21803EE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748" y="203100"/>
            <a:ext cx="1401940" cy="1420427"/>
          </a:xfrm>
          <a:prstGeom prst="rect">
            <a:avLst/>
          </a:prstGeom>
        </p:spPr>
      </p:pic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26A8BE71-945F-4311-05FE-EA185D6305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6" name="CustomShape 1">
            <a:extLst>
              <a:ext uri="{FF2B5EF4-FFF2-40B4-BE49-F238E27FC236}">
                <a16:creationId xmlns:a16="http://schemas.microsoft.com/office/drawing/2014/main" id="{A70AE6A4-BC8F-9D42-EE79-D918EF9EC767}"/>
              </a:ext>
            </a:extLst>
          </p:cNvPr>
          <p:cNvSpPr/>
          <p:nvPr/>
        </p:nvSpPr>
        <p:spPr>
          <a:xfrm>
            <a:off x="2923521" y="555448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</a:t>
            </a:r>
            <a:r>
              <a:rPr lang="es-ES" sz="4000" b="0" strike="noStrike" spc="-1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9972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71A350C-9575-D4B8-C99F-D12874BF968A}"/>
              </a:ext>
            </a:extLst>
          </p:cNvPr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Gestión de la subvención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B3D47C-60B2-0DF3-3717-5066DC8C27F3}"/>
              </a:ext>
            </a:extLst>
          </p:cNvPr>
          <p:cNvSpPr txBox="1"/>
          <p:nvPr/>
        </p:nvSpPr>
        <p:spPr>
          <a:xfrm>
            <a:off x="1579717" y="2349579"/>
            <a:ext cx="87186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400" b="1" u="sng" spc="-1" dirty="0"/>
              <a:t>DOCUMENTACIÓN:</a:t>
            </a:r>
          </a:p>
          <a:p>
            <a:pPr marL="14040" algn="just">
              <a:lnSpc>
                <a:spcPct val="100000"/>
              </a:lnSpc>
            </a:pPr>
            <a:endParaRPr lang="es-ES" sz="2400" b="1" u="sng" spc="-1" dirty="0"/>
          </a:p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400" b="1" spc="-1" dirty="0"/>
              <a:t>Ficha económica justificativa de gastos de personal </a:t>
            </a:r>
            <a:r>
              <a:rPr lang="es-ES" sz="2400" spc="-1" dirty="0"/>
              <a:t>(tabla Excel): Desglose por trabajador/a y mensualidad, diferenciando los conceptos de salario y de Seguridad Social. Descontar gastos no subvencionables: bajas, ausencias…</a:t>
            </a:r>
          </a:p>
          <a:p>
            <a:pPr marL="14040" algn="just">
              <a:lnSpc>
                <a:spcPct val="100000"/>
              </a:lnSpc>
            </a:pPr>
            <a:endParaRPr lang="es-ES" sz="2400" spc="-1" dirty="0"/>
          </a:p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400" b="1" spc="-1" dirty="0"/>
              <a:t>Contratos, AEAT (mod 111 y 190), Seguridad Social (RLC y RNT</a:t>
            </a:r>
            <a:r>
              <a:rPr lang="es-ES" sz="2400" spc="-1" dirty="0"/>
              <a:t>)</a:t>
            </a:r>
          </a:p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2400" spc="-1" dirty="0"/>
          </a:p>
          <a:p>
            <a:pPr marL="228600" indent="-214560" algn="just">
              <a:lnSpc>
                <a:spcPct val="100000"/>
              </a:lnSpc>
            </a:pPr>
            <a:endParaRPr lang="es-ES" sz="2400" b="0" strike="noStrike" spc="-1" dirty="0"/>
          </a:p>
        </p:txBody>
      </p:sp>
    </p:spTree>
    <p:extLst>
      <p:ext uri="{BB962C8B-B14F-4D97-AF65-F5344CB8AC3E}">
        <p14:creationId xmlns:p14="http://schemas.microsoft.com/office/powerpoint/2010/main" val="3606426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71A350C-9575-D4B8-C99F-D12874BF968A}"/>
              </a:ext>
            </a:extLst>
          </p:cNvPr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Gestión de la subvención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3B3D47C-60B2-0DF3-3717-5066DC8C27F3}"/>
              </a:ext>
            </a:extLst>
          </p:cNvPr>
          <p:cNvSpPr txBox="1"/>
          <p:nvPr/>
        </p:nvSpPr>
        <p:spPr>
          <a:xfrm>
            <a:off x="1579717" y="2349579"/>
            <a:ext cx="87186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040" algn="just">
              <a:lnSpc>
                <a:spcPct val="100000"/>
              </a:lnSpc>
            </a:pPr>
            <a:endParaRPr lang="es-ES" sz="2400" b="1" u="sng" spc="-1" dirty="0"/>
          </a:p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400" b="1" spc="-1" dirty="0"/>
              <a:t>Estadillos: 	</a:t>
            </a:r>
            <a:r>
              <a:rPr lang="es-ES" sz="2400" spc="-1" dirty="0"/>
              <a:t>indicar intervalo de días, cumplimentar todas las casillas , firmar, datos coherentes con el resto de documentación.</a:t>
            </a:r>
          </a:p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2400" spc="-1" dirty="0"/>
          </a:p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400" b="1" spc="-1" dirty="0"/>
              <a:t>Nóminas</a:t>
            </a:r>
            <a:r>
              <a:rPr lang="es-ES" sz="2400" spc="-1" dirty="0"/>
              <a:t>: no olvidar el sello de imputación</a:t>
            </a:r>
          </a:p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2400" spc="-1" dirty="0"/>
          </a:p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400" b="1" spc="-1" dirty="0"/>
              <a:t>Justificantes de pago </a:t>
            </a:r>
            <a:r>
              <a:rPr lang="es-ES" sz="2400" spc="-1" dirty="0"/>
              <a:t>de los gastos de Seguridad Social, AEAT y nóminas.</a:t>
            </a:r>
          </a:p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s-ES" sz="2400" spc="-1" dirty="0"/>
          </a:p>
          <a:p>
            <a:pPr marL="35694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2400" b="1" spc="-1" dirty="0"/>
              <a:t>Cuestionarios escaneados, hojas de seguimiento y memoria</a:t>
            </a:r>
          </a:p>
          <a:p>
            <a:pPr marL="228600" indent="-214560" algn="just">
              <a:lnSpc>
                <a:spcPct val="100000"/>
              </a:lnSpc>
            </a:pPr>
            <a:endParaRPr lang="es-ES" sz="2400" b="0" strike="noStrike" spc="-1" dirty="0"/>
          </a:p>
        </p:txBody>
      </p:sp>
    </p:spTree>
    <p:extLst>
      <p:ext uri="{BB962C8B-B14F-4D97-AF65-F5344CB8AC3E}">
        <p14:creationId xmlns:p14="http://schemas.microsoft.com/office/powerpoint/2010/main" val="3826860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496710" y="1774124"/>
            <a:ext cx="11007272" cy="45274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es-ES" sz="2400" b="0" strike="noStrike" spc="-1" dirty="0">
                <a:latin typeface="Arial"/>
              </a:rPr>
              <a:t>		          </a:t>
            </a:r>
            <a:endParaRPr lang="es-ES" dirty="0"/>
          </a:p>
        </p:txBody>
      </p:sp>
      <p:sp>
        <p:nvSpPr>
          <p:cNvPr id="269" name="CustomShape 3"/>
          <p:cNvSpPr/>
          <p:nvPr/>
        </p:nvSpPr>
        <p:spPr>
          <a:xfrm>
            <a:off x="1002599" y="1360967"/>
            <a:ext cx="9693753" cy="246979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14560">
              <a:lnSpc>
                <a:spcPct val="90000"/>
              </a:lnSpc>
            </a:pPr>
            <a:endParaRPr lang="es-ES" sz="1400" spc="-1" dirty="0"/>
          </a:p>
          <a:p>
            <a:pPr marL="228600" indent="-214560" algn="ctr">
              <a:lnSpc>
                <a:spcPct val="90000"/>
              </a:lnSpc>
            </a:pPr>
            <a:endParaRPr lang="es-ES" spc="-1" dirty="0">
              <a:solidFill>
                <a:srgbClr val="000000"/>
              </a:solidFill>
            </a:endParaRPr>
          </a:p>
          <a:p>
            <a:pPr marL="35694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400" b="1" spc="-1" dirty="0">
                <a:solidFill>
                  <a:srgbClr val="000000"/>
                </a:solidFill>
              </a:rPr>
              <a:t>Aplicativo repositorio de indicadores (ARI 21-27)</a:t>
            </a:r>
          </a:p>
          <a:p>
            <a:pPr marL="228600" indent="-214560">
              <a:lnSpc>
                <a:spcPct val="90000"/>
              </a:lnSpc>
            </a:pPr>
            <a:r>
              <a:rPr lang="es-ES" spc="-1" dirty="0">
                <a:solidFill>
                  <a:srgbClr val="000000"/>
                </a:solidFill>
              </a:rPr>
              <a:t>	</a:t>
            </a:r>
          </a:p>
          <a:p>
            <a:pPr marL="228600" indent="-214560">
              <a:lnSpc>
                <a:spcPct val="90000"/>
              </a:lnSpc>
            </a:pPr>
            <a:endParaRPr lang="es-ES" spc="-1" dirty="0">
              <a:solidFill>
                <a:srgbClr val="000000"/>
              </a:solidFill>
            </a:endParaRPr>
          </a:p>
          <a:p>
            <a:pPr marL="228600" indent="-214560"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              - </a:t>
            </a:r>
            <a:r>
              <a:rPr lang="es-ES" sz="2400" u="sng" spc="-1" dirty="0">
                <a:solidFill>
                  <a:srgbClr val="000000"/>
                </a:solidFill>
              </a:rPr>
              <a:t>Cuestionarios</a:t>
            </a:r>
          </a:p>
          <a:p>
            <a:pPr marL="228600" indent="-214560"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               </a:t>
            </a:r>
            <a:r>
              <a:rPr lang="es-ES" sz="2400" u="sng" spc="-1" dirty="0">
                <a:solidFill>
                  <a:srgbClr val="000000"/>
                </a:solidFill>
              </a:rPr>
              <a:t>participantes</a:t>
            </a:r>
            <a:endParaRPr lang="es-ES" sz="2400" spc="-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400" spc="-1" dirty="0"/>
              <a:t>	</a:t>
            </a:r>
          </a:p>
          <a:p>
            <a:pPr>
              <a:lnSpc>
                <a:spcPct val="90000"/>
              </a:lnSpc>
            </a:pPr>
            <a:endParaRPr lang="es-ES" sz="1100" spc="-1" dirty="0"/>
          </a:p>
          <a:p>
            <a:pPr>
              <a:lnSpc>
                <a:spcPct val="90000"/>
              </a:lnSpc>
            </a:pPr>
            <a:r>
              <a:rPr lang="es-ES" sz="2400" spc="-1" dirty="0"/>
              <a:t>	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21D00F-EC39-6BC7-0AC4-8E04C3603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276" y="209450"/>
            <a:ext cx="1401940" cy="1420427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66E7BC60-B2D3-920A-8AE4-847511E8E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4" name="CustomShape 1">
            <a:extLst>
              <a:ext uri="{FF2B5EF4-FFF2-40B4-BE49-F238E27FC236}">
                <a16:creationId xmlns:a16="http://schemas.microsoft.com/office/drawing/2014/main" id="{D3A9C74E-BE0A-C813-F1B9-1202E3C89F22}"/>
              </a:ext>
            </a:extLst>
          </p:cNvPr>
          <p:cNvSpPr/>
          <p:nvPr/>
        </p:nvSpPr>
        <p:spPr>
          <a:xfrm>
            <a:off x="3495211" y="540647"/>
            <a:ext cx="6049435" cy="92924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    2.</a:t>
            </a: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Indicadores (ARI 21-27)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6D9B8D-AA89-7543-C5B5-B973C8519985}"/>
              </a:ext>
            </a:extLst>
          </p:cNvPr>
          <p:cNvSpPr txBox="1"/>
          <p:nvPr/>
        </p:nvSpPr>
        <p:spPr>
          <a:xfrm>
            <a:off x="4113509" y="2443267"/>
            <a:ext cx="3092239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4560">
              <a:lnSpc>
                <a:spcPct val="90000"/>
              </a:lnSpc>
            </a:pPr>
            <a:r>
              <a:rPr lang="es-ES" sz="1800" spc="-1" dirty="0">
                <a:solidFill>
                  <a:srgbClr val="000000"/>
                </a:solidFill>
              </a:rPr>
              <a:t>	</a:t>
            </a:r>
            <a:r>
              <a:rPr lang="es-ES" sz="2400" spc="-1" dirty="0">
                <a:solidFill>
                  <a:srgbClr val="000000"/>
                </a:solidFill>
              </a:rPr>
              <a:t>1. Inicial</a:t>
            </a:r>
            <a:endParaRPr lang="es-ES" sz="2400" spc="-1" dirty="0"/>
          </a:p>
          <a:p>
            <a:pPr marL="228600" indent="-214560"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	2. Final	</a:t>
            </a:r>
            <a:r>
              <a:rPr lang="es-ES" sz="2400" spc="-1" dirty="0"/>
              <a:t> </a:t>
            </a:r>
          </a:p>
          <a:p>
            <a:pPr marL="228600" indent="-214560"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	3. A los 6 meses</a:t>
            </a:r>
          </a:p>
          <a:p>
            <a:endParaRPr lang="es-ES" dirty="0"/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9982CE27-8053-437F-1165-8C31649D5D2C}"/>
              </a:ext>
            </a:extLst>
          </p:cNvPr>
          <p:cNvSpPr/>
          <p:nvPr/>
        </p:nvSpPr>
        <p:spPr>
          <a:xfrm>
            <a:off x="3999667" y="2451730"/>
            <a:ext cx="227683" cy="100530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816FA9-A7E0-0237-6E0B-DA9298AF87EB}"/>
              </a:ext>
            </a:extLst>
          </p:cNvPr>
          <p:cNvSpPr txBox="1"/>
          <p:nvPr/>
        </p:nvSpPr>
        <p:spPr>
          <a:xfrm>
            <a:off x="1932434" y="3792334"/>
            <a:ext cx="8342723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spc="-1" dirty="0"/>
              <a:t> - C</a:t>
            </a:r>
            <a:r>
              <a:rPr lang="es-ES" sz="2400" spc="-1" dirty="0">
                <a:solidFill>
                  <a:srgbClr val="000000"/>
                </a:solidFill>
              </a:rPr>
              <a:t>redencial de alta: certificado digital de sólo un colaborador.</a:t>
            </a:r>
          </a:p>
          <a:p>
            <a:pPr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			</a:t>
            </a:r>
          </a:p>
          <a:p>
            <a:pPr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- Instrucciones del aplicativo</a:t>
            </a:r>
          </a:p>
          <a:p>
            <a:pPr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		 </a:t>
            </a:r>
          </a:p>
          <a:p>
            <a:pPr>
              <a:lnSpc>
                <a:spcPct val="90000"/>
              </a:lnSpc>
            </a:pPr>
            <a:endParaRPr lang="es-ES" sz="2400" spc="-1" dirty="0">
              <a:solidFill>
                <a:srgbClr val="000000"/>
              </a:solidFill>
            </a:endParaRPr>
          </a:p>
          <a:p>
            <a:pPr marL="228600" indent="-214560">
              <a:lnSpc>
                <a:spcPct val="90000"/>
              </a:lnSpc>
            </a:pPr>
            <a:r>
              <a:rPr lang="es-ES" sz="2400" spc="-1" dirty="0">
                <a:solidFill>
                  <a:srgbClr val="000000"/>
                </a:solidFill>
              </a:rPr>
              <a:t>- Incidencias: </a:t>
            </a:r>
            <a:r>
              <a:rPr lang="es-ES" sz="2400" b="1" spc="-1" dirty="0">
                <a:solidFill>
                  <a:srgbClr val="000000"/>
                </a:solidFill>
              </a:rPr>
              <a:t>cau_ari@gva.e</a:t>
            </a:r>
            <a:r>
              <a:rPr lang="es-ES" sz="2400" spc="-1" dirty="0">
                <a:solidFill>
                  <a:srgbClr val="000000"/>
                </a:solidFill>
              </a:rPr>
              <a:t>s</a:t>
            </a:r>
            <a:endParaRPr lang="es-ES" sz="2400" spc="-1" dirty="0"/>
          </a:p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C3E5DB5-FD48-29D9-D186-ECC15D4F6C8F}"/>
              </a:ext>
            </a:extLst>
          </p:cNvPr>
          <p:cNvSpPr txBox="1"/>
          <p:nvPr/>
        </p:nvSpPr>
        <p:spPr>
          <a:xfrm>
            <a:off x="6111592" y="4574086"/>
            <a:ext cx="51457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spc="-1" dirty="0">
                <a:solidFill>
                  <a:srgbClr val="000000"/>
                </a:solidFill>
              </a:rPr>
              <a:t>En la carpeta ARI 21-27 de nuestra web.</a:t>
            </a:r>
          </a:p>
          <a:p>
            <a:endParaRPr lang="es-ES" sz="1100" spc="-1" dirty="0">
              <a:solidFill>
                <a:srgbClr val="000000"/>
              </a:solidFill>
            </a:endParaRPr>
          </a:p>
          <a:p>
            <a:r>
              <a:rPr lang="es-ES" sz="2000" spc="-1" dirty="0">
                <a:solidFill>
                  <a:srgbClr val="000000"/>
                </a:solidFill>
              </a:rPr>
              <a:t>En apartado “Ayuda” del aplicativo.</a:t>
            </a:r>
            <a:endParaRPr lang="es-ES" sz="2000" spc="-1" dirty="0"/>
          </a:p>
          <a:p>
            <a:endParaRPr lang="es-ES" dirty="0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AA9D77C0-7873-9E80-4973-03795296063A}"/>
              </a:ext>
            </a:extLst>
          </p:cNvPr>
          <p:cNvCxnSpPr/>
          <p:nvPr/>
        </p:nvCxnSpPr>
        <p:spPr>
          <a:xfrm flipV="1">
            <a:off x="5762847" y="4804141"/>
            <a:ext cx="333152" cy="165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BD0EF487-6517-9C80-9678-4DAFE7D5AB7E}"/>
              </a:ext>
            </a:extLst>
          </p:cNvPr>
          <p:cNvCxnSpPr>
            <a:cxnSpLocks/>
          </p:cNvCxnSpPr>
          <p:nvPr/>
        </p:nvCxnSpPr>
        <p:spPr>
          <a:xfrm>
            <a:off x="5762847" y="4957970"/>
            <a:ext cx="317562" cy="200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6453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496710" y="1774124"/>
            <a:ext cx="11007272" cy="45274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es-ES" sz="2400" b="0" strike="noStrike" spc="-1" dirty="0">
                <a:latin typeface="Arial"/>
              </a:rPr>
              <a:t>		          </a:t>
            </a:r>
            <a:endParaRPr lang="es-ES" dirty="0"/>
          </a:p>
        </p:txBody>
      </p:sp>
      <p:sp>
        <p:nvSpPr>
          <p:cNvPr id="269" name="CustomShape 3"/>
          <p:cNvSpPr/>
          <p:nvPr/>
        </p:nvSpPr>
        <p:spPr>
          <a:xfrm>
            <a:off x="1554600" y="1734220"/>
            <a:ext cx="9082799" cy="51237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14560">
              <a:lnSpc>
                <a:spcPct val="90000"/>
              </a:lnSpc>
            </a:pPr>
            <a:endParaRPr lang="es-ES" sz="1400" spc="-1" dirty="0"/>
          </a:p>
          <a:p>
            <a:pPr marL="228600" indent="-214560">
              <a:lnSpc>
                <a:spcPct val="90000"/>
              </a:lnSpc>
            </a:pPr>
            <a:endParaRPr lang="es-ES" sz="1400" spc="-1" dirty="0"/>
          </a:p>
          <a:p>
            <a:pPr marL="228600" indent="-214560">
              <a:lnSpc>
                <a:spcPct val="90000"/>
              </a:lnSpc>
            </a:pPr>
            <a:endParaRPr lang="es-ES" sz="2400" spc="-1" dirty="0"/>
          </a:p>
          <a:p>
            <a:pPr marL="35694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800" spc="-1" dirty="0"/>
              <a:t> </a:t>
            </a:r>
            <a:r>
              <a:rPr lang="es-ES" sz="2800" b="1" spc="-1" dirty="0"/>
              <a:t>Manual Práctico de Comunicación y Visibilidad </a:t>
            </a:r>
            <a:r>
              <a:rPr lang="es-ES" sz="2800" spc="-1" dirty="0"/>
              <a:t>de los Programas </a:t>
            </a:r>
            <a:r>
              <a:rPr lang="es-ES" sz="2800" spc="-1" dirty="0" err="1"/>
              <a:t>Comunitat</a:t>
            </a:r>
            <a:r>
              <a:rPr lang="es-ES" sz="2800" spc="-1" dirty="0"/>
              <a:t> Valenciana FEDER y FSE+ 2021-2027.</a:t>
            </a:r>
          </a:p>
          <a:p>
            <a:pPr marL="14040">
              <a:lnSpc>
                <a:spcPct val="90000"/>
              </a:lnSpc>
            </a:pPr>
            <a:endParaRPr lang="es-ES" spc="-1" dirty="0"/>
          </a:p>
          <a:p>
            <a:pPr marL="228600" indent="-214560">
              <a:lnSpc>
                <a:spcPct val="90000"/>
              </a:lnSpc>
            </a:pPr>
            <a:endParaRPr lang="es-ES" sz="1200" spc="-1" dirty="0"/>
          </a:p>
          <a:p>
            <a:pPr marL="35694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s-ES" sz="2800" spc="-1" dirty="0"/>
              <a:t>Se deberán registrar las actuaciones realizadas en el aplicativo </a:t>
            </a:r>
            <a:r>
              <a:rPr lang="es-ES" sz="2800" b="1" spc="-1" dirty="0"/>
              <a:t>ARIC-UE </a:t>
            </a:r>
            <a:r>
              <a:rPr lang="es-ES" sz="2800" spc="-1" dirty="0"/>
              <a:t>de indicadores de comunicación.</a:t>
            </a:r>
            <a:r>
              <a:rPr lang="es-ES" sz="2800" spc="-1" dirty="0">
                <a:solidFill>
                  <a:srgbClr val="FF0000"/>
                </a:solidFill>
              </a:rPr>
              <a:t> </a:t>
            </a:r>
            <a:endParaRPr lang="es-ES" sz="2400" spc="-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21D00F-EC39-6BC7-0AC4-8E04C3603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276" y="209450"/>
            <a:ext cx="1401940" cy="1420427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66E7BC60-B2D3-920A-8AE4-847511E8E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27" y="83753"/>
            <a:ext cx="3302794" cy="1704512"/>
          </a:xfrm>
          <a:prstGeom prst="rect">
            <a:avLst/>
          </a:prstGeom>
        </p:spPr>
      </p:pic>
      <p:sp>
        <p:nvSpPr>
          <p:cNvPr id="4" name="CustomShape 1">
            <a:extLst>
              <a:ext uri="{FF2B5EF4-FFF2-40B4-BE49-F238E27FC236}">
                <a16:creationId xmlns:a16="http://schemas.microsoft.com/office/drawing/2014/main" id="{D3A9C74E-BE0A-C813-F1B9-1202E3C89F22}"/>
              </a:ext>
            </a:extLst>
          </p:cNvPr>
          <p:cNvSpPr/>
          <p:nvPr/>
        </p:nvSpPr>
        <p:spPr>
          <a:xfrm>
            <a:off x="3215493" y="571229"/>
            <a:ext cx="6519594" cy="917496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3. Comunicación (ARIC-UE)</a:t>
            </a:r>
            <a:endParaRPr lang="es-ES" sz="4000" b="0" strike="noStrike" spc="-1" dirty="0">
              <a:latin typeface="Arial"/>
            </a:endParaRP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5C19B7EA-1D57-DA58-1003-07BA29FB6788}"/>
              </a:ext>
            </a:extLst>
          </p:cNvPr>
          <p:cNvCxnSpPr/>
          <p:nvPr/>
        </p:nvCxnSpPr>
        <p:spPr>
          <a:xfrm>
            <a:off x="5816009" y="4646428"/>
            <a:ext cx="0" cy="489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8F4A95E9-145B-1790-85E1-84054F5C0029}"/>
              </a:ext>
            </a:extLst>
          </p:cNvPr>
          <p:cNvSpPr txBox="1"/>
          <p:nvPr/>
        </p:nvSpPr>
        <p:spPr>
          <a:xfrm>
            <a:off x="2291920" y="5221862"/>
            <a:ext cx="76081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spc="-1" dirty="0">
                <a:solidFill>
                  <a:srgbClr val="FF0000"/>
                </a:solidFill>
              </a:rPr>
              <a:t>Próxima reunión con el Servicio de Apoyo Técnico</a:t>
            </a:r>
            <a:endParaRPr lang="es-ES" sz="2800" spc="-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61630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41A1E53-8E4E-461C-5607-D064AC52E35F}"/>
              </a:ext>
            </a:extLst>
          </p:cNvPr>
          <p:cNvSpPr txBox="1"/>
          <p:nvPr/>
        </p:nvSpPr>
        <p:spPr>
          <a:xfrm>
            <a:off x="3245750" y="3193553"/>
            <a:ext cx="5979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/>
              <a:t>itinerarisfse@gva.es</a:t>
            </a:r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400C84A8-3E1D-BA53-BFFA-C9895B138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27" y="83753"/>
            <a:ext cx="3302794" cy="170451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DCD7AE6-FC89-0CD5-8278-1D5F574B90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773" y="209450"/>
            <a:ext cx="1401940" cy="1420427"/>
          </a:xfrm>
          <a:prstGeom prst="rect">
            <a:avLst/>
          </a:prstGeom>
        </p:spPr>
      </p:pic>
      <p:sp>
        <p:nvSpPr>
          <p:cNvPr id="5" name="CustomShape 2">
            <a:extLst>
              <a:ext uri="{FF2B5EF4-FFF2-40B4-BE49-F238E27FC236}">
                <a16:creationId xmlns:a16="http://schemas.microsoft.com/office/drawing/2014/main" id="{80C43986-1287-2C58-70DF-443EB3606FC9}"/>
              </a:ext>
            </a:extLst>
          </p:cNvPr>
          <p:cNvSpPr/>
          <p:nvPr/>
        </p:nvSpPr>
        <p:spPr>
          <a:xfrm>
            <a:off x="3654465" y="494568"/>
            <a:ext cx="5161953" cy="882881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latin typeface="Arial"/>
              </a:rPr>
              <a:t>Contacto</a:t>
            </a:r>
          </a:p>
        </p:txBody>
      </p:sp>
    </p:spTree>
    <p:extLst>
      <p:ext uri="{BB962C8B-B14F-4D97-AF65-F5344CB8AC3E}">
        <p14:creationId xmlns:p14="http://schemas.microsoft.com/office/powerpoint/2010/main" val="54440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2"/>
          <p:cNvSpPr/>
          <p:nvPr/>
        </p:nvSpPr>
        <p:spPr>
          <a:xfrm>
            <a:off x="1233520" y="1901172"/>
            <a:ext cx="10315085" cy="42161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b="1" u="sng" spc="-1" dirty="0"/>
              <a:t>Á</a:t>
            </a:r>
            <a:r>
              <a:rPr lang="en-US" sz="2400" b="1" u="sng" strike="noStrike" spc="-1" dirty="0"/>
              <a:t>MBITO COMUNIDAD VALENCIANA</a:t>
            </a:r>
            <a:r>
              <a:rPr lang="en-US" sz="2400" b="1" strike="noStrike" spc="-1" dirty="0"/>
              <a:t>:</a:t>
            </a:r>
            <a:endParaRPr lang="en-US" sz="2400" b="0" strike="noStrike" spc="-1" dirty="0"/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strike="noStrike" spc="-1" dirty="0"/>
          </a:p>
          <a:p>
            <a:pPr lvl="0" algn="just"/>
            <a:r>
              <a:rPr lang="es-ES" sz="2400" b="1" dirty="0"/>
              <a:t>- ORDEN 10/2017</a:t>
            </a:r>
            <a:r>
              <a:rPr lang="es-ES" sz="2400" dirty="0"/>
              <a:t>, </a:t>
            </a:r>
            <a:r>
              <a:rPr lang="es-ES" sz="2400" b="1" dirty="0"/>
              <a:t>de 29 de noviembre</a:t>
            </a:r>
            <a:r>
              <a:rPr lang="es-ES" sz="2400" dirty="0"/>
              <a:t>, de la Vicepresidencia y Conselleria de Igualdad y Políticas Inclusivas, por la que se establecen las bases reguladoras para la concesión de subvenciones dirigidas al desarrollo de itinerarios integrados para la inserción sociolaboral de personas en situación o riesgo de exclusión social. </a:t>
            </a:r>
          </a:p>
          <a:p>
            <a:pPr algn="just"/>
            <a:r>
              <a:rPr lang="es-ES" sz="2400" dirty="0"/>
              <a:t> </a:t>
            </a:r>
          </a:p>
          <a:p>
            <a:pPr lvl="0" algn="just"/>
            <a:r>
              <a:rPr lang="es-ES" sz="2400" b="1" dirty="0"/>
              <a:t>- RESOLUCIÓN de 24 de abril de 2023</a:t>
            </a:r>
            <a:r>
              <a:rPr lang="es-ES" sz="2400" dirty="0"/>
              <a:t>, de la Vicepresidencia y Conselleria de Igualdad y Políticas Inclusivas, por la que se convocan, para el ejercicio 2023, las subvenciones dirigidas al desarrollo de itinerarios integrados para la inserción sociolaboral de personas en situación o riesgo de exclusión social.</a:t>
            </a:r>
          </a:p>
          <a:p>
            <a:pPr algn="just"/>
            <a:r>
              <a:rPr lang="es-ES" sz="2400" i="1" dirty="0"/>
              <a:t> </a:t>
            </a:r>
            <a:endParaRPr lang="es-ES" sz="2400" dirty="0"/>
          </a:p>
          <a:p>
            <a:pPr lvl="0" algn="just"/>
            <a:r>
              <a:rPr lang="es-ES" sz="2400" b="1" dirty="0"/>
              <a:t>- RESOLUCIÓN de 10 de agosto de 2023, </a:t>
            </a:r>
            <a:r>
              <a:rPr lang="es-ES" sz="2400" dirty="0"/>
              <a:t>de la Vicepresidencia Segunda y Conselleria de Servicios Sociales, Igualdad y Vivienda, por la que se conceden las subvenciones dirigidas al desarrollo de itinerarios integrados para la inserción sociolaboral de personas en situación o riesgo de exclusión social para el ejercicio 2023, y se le da publicidad.</a:t>
            </a:r>
            <a:endParaRPr lang="en-US" sz="600" strike="noStrike" spc="-1" dirty="0"/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43F2768B-01FD-4831-BB78-734ED909A63B}"/>
              </a:ext>
            </a:extLst>
          </p:cNvPr>
          <p:cNvSpPr/>
          <p:nvPr/>
        </p:nvSpPr>
        <p:spPr>
          <a:xfrm>
            <a:off x="2805343" y="423496"/>
            <a:ext cx="6887150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Normativa</a:t>
            </a:r>
            <a:endParaRPr lang="es-ES" sz="4000" b="0" strike="noStrike" spc="-1" dirty="0">
              <a:latin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10B1529-82DA-A834-2B08-EC2ED9D3F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773" y="284085"/>
            <a:ext cx="1401940" cy="1420427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262DFE3B-C722-D95E-94F7-3DCA536EA5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02794" cy="170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1579717" y="1766657"/>
            <a:ext cx="8896905" cy="545658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14560" algn="just">
              <a:lnSpc>
                <a:spcPct val="100000"/>
              </a:lnSpc>
            </a:pPr>
            <a:endParaRPr lang="es-ES" sz="2000" b="0" strike="noStrike" spc="-1" dirty="0"/>
          </a:p>
          <a:p>
            <a:pPr marL="228600" indent="-21456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u="sng" spc="-1" dirty="0">
                <a:solidFill>
                  <a:srgbClr val="000000"/>
                </a:solidFill>
                <a:ea typeface="DejaVu Sans"/>
              </a:rPr>
              <a:t>Á</a:t>
            </a:r>
            <a:r>
              <a:rPr lang="es-ES" sz="2000" b="1" u="sng" strike="noStrike" spc="-1" dirty="0">
                <a:solidFill>
                  <a:srgbClr val="000000"/>
                </a:solidFill>
                <a:ea typeface="DejaVu Sans"/>
              </a:rPr>
              <a:t>MBITO ESTATAL</a:t>
            </a:r>
            <a:r>
              <a:rPr lang="es-ES" sz="2000" b="1" strike="noStrike" spc="-1" dirty="0">
                <a:solidFill>
                  <a:srgbClr val="000000"/>
                </a:solidFill>
                <a:ea typeface="DejaVu Sans"/>
              </a:rPr>
              <a:t>:</a:t>
            </a:r>
          </a:p>
          <a:p>
            <a:pPr marL="228600" indent="-21456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es-ES" sz="2000" b="1" strike="noStrike" spc="-1" dirty="0">
              <a:solidFill>
                <a:srgbClr val="000000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L="356940" indent="-342900" algn="just">
              <a:lnSpc>
                <a:spcPct val="90000"/>
              </a:lnSpc>
              <a:buClr>
                <a:srgbClr val="000000"/>
              </a:buClr>
              <a:buFontTx/>
              <a:buChar char="-"/>
            </a:pPr>
            <a:r>
              <a:rPr lang="es-ES" sz="2000" b="1" spc="-1" dirty="0">
                <a:solidFill>
                  <a:srgbClr val="000000"/>
                </a:solidFill>
                <a:ea typeface="DejaVu Sans"/>
              </a:rPr>
              <a:t>Ley 38/2003, de 17 de noviembre, </a:t>
            </a:r>
            <a:r>
              <a:rPr lang="es-ES" sz="2000" spc="-1" dirty="0">
                <a:solidFill>
                  <a:srgbClr val="000000"/>
                </a:solidFill>
                <a:ea typeface="DejaVu Sans"/>
              </a:rPr>
              <a:t>General de Subvenciones.</a:t>
            </a:r>
          </a:p>
          <a:p>
            <a:pPr marL="14040" algn="just">
              <a:lnSpc>
                <a:spcPct val="90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ea typeface="DejaVu Sans"/>
            </a:endParaRPr>
          </a:p>
          <a:p>
            <a:pPr marL="356940" indent="-342900" algn="just">
              <a:lnSpc>
                <a:spcPct val="90000"/>
              </a:lnSpc>
              <a:buClr>
                <a:srgbClr val="000000"/>
              </a:buClr>
              <a:buFontTx/>
              <a:buChar char="-"/>
            </a:pPr>
            <a:r>
              <a:rPr lang="es-ES" sz="2000" b="1" strike="noStrike" spc="-1" dirty="0">
                <a:solidFill>
                  <a:srgbClr val="000000"/>
                </a:solidFill>
                <a:ea typeface="DejaVu Sans"/>
              </a:rPr>
              <a:t>Reglamento 887/2006</a:t>
            </a:r>
            <a:r>
              <a:rPr lang="es-ES" sz="2000" strike="noStrike" spc="-1" dirty="0">
                <a:solidFill>
                  <a:srgbClr val="000000"/>
                </a:solidFill>
                <a:ea typeface="DejaVu Sans"/>
              </a:rPr>
              <a:t>, </a:t>
            </a:r>
            <a:r>
              <a:rPr lang="es-ES" sz="2000" b="1" strike="noStrike" spc="-1" dirty="0">
                <a:solidFill>
                  <a:srgbClr val="000000"/>
                </a:solidFill>
                <a:ea typeface="DejaVu Sans"/>
              </a:rPr>
              <a:t>de 21 de julio, </a:t>
            </a:r>
            <a:r>
              <a:rPr lang="es-ES" sz="2000" strike="noStrike" spc="-1" dirty="0">
                <a:solidFill>
                  <a:srgbClr val="000000"/>
                </a:solidFill>
                <a:ea typeface="DejaVu Sans"/>
              </a:rPr>
              <a:t>de la Ley General de Subvenciones.</a:t>
            </a:r>
          </a:p>
          <a:p>
            <a:pPr marL="14040" algn="just">
              <a:lnSpc>
                <a:spcPct val="90000"/>
              </a:lnSpc>
              <a:buClr>
                <a:srgbClr val="000000"/>
              </a:buClr>
            </a:pPr>
            <a:endParaRPr lang="es-ES" sz="2000" strike="noStrike" spc="-1" dirty="0">
              <a:solidFill>
                <a:srgbClr val="000000"/>
              </a:solidFill>
              <a:ea typeface="DejaVu Sans"/>
            </a:endParaRPr>
          </a:p>
          <a:p>
            <a:pPr marL="356940" indent="-342900" algn="just">
              <a:lnSpc>
                <a:spcPct val="90000"/>
              </a:lnSpc>
              <a:buClr>
                <a:srgbClr val="000000"/>
              </a:buClr>
              <a:buFontTx/>
              <a:buChar char="-"/>
            </a:pPr>
            <a:r>
              <a:rPr lang="es-ES" sz="2000" b="1" strike="noStrike" spc="-1" dirty="0">
                <a:solidFill>
                  <a:srgbClr val="000000"/>
                </a:solidFill>
                <a:ea typeface="DejaVu Sans"/>
              </a:rPr>
              <a:t>Ley Orgánica 3/2018</a:t>
            </a:r>
            <a:r>
              <a:rPr lang="es-ES" sz="2000" strike="noStrike" spc="-1" dirty="0">
                <a:solidFill>
                  <a:srgbClr val="000000"/>
                </a:solidFill>
                <a:ea typeface="DejaVu Sans"/>
              </a:rPr>
              <a:t>, </a:t>
            </a:r>
            <a:r>
              <a:rPr lang="es-ES" sz="2000" b="1" strike="noStrike" spc="-1" dirty="0">
                <a:solidFill>
                  <a:srgbClr val="000000"/>
                </a:solidFill>
                <a:ea typeface="DejaVu Sans"/>
              </a:rPr>
              <a:t>de 5 de diciembre, </a:t>
            </a:r>
            <a:r>
              <a:rPr lang="es-ES" sz="2000" strike="noStrike" spc="-1" dirty="0">
                <a:solidFill>
                  <a:srgbClr val="000000"/>
                </a:solidFill>
                <a:ea typeface="DejaVu Sans"/>
              </a:rPr>
              <a:t>de Protección de Datos Personales y garantía de los derechos digitales.</a:t>
            </a:r>
          </a:p>
          <a:p>
            <a:pPr marL="14040" algn="just">
              <a:lnSpc>
                <a:spcPct val="90000"/>
              </a:lnSpc>
              <a:buClr>
                <a:srgbClr val="000000"/>
              </a:buClr>
            </a:pPr>
            <a:endParaRPr lang="es-ES" sz="2000" strike="noStrike" spc="-1" dirty="0">
              <a:solidFill>
                <a:srgbClr val="000000"/>
              </a:solidFill>
              <a:ea typeface="DejaVu Sans"/>
            </a:endParaRPr>
          </a:p>
          <a:p>
            <a:pPr marL="356940" indent="-342900" algn="just">
              <a:lnSpc>
                <a:spcPct val="90000"/>
              </a:lnSpc>
              <a:buClr>
                <a:srgbClr val="000000"/>
              </a:buClr>
              <a:buFontTx/>
              <a:buChar char="-"/>
            </a:pPr>
            <a:r>
              <a:rPr lang="es-ES" sz="2000" b="1" spc="-1" dirty="0">
                <a:solidFill>
                  <a:schemeClr val="accent5">
                    <a:lumMod val="75000"/>
                  </a:schemeClr>
                </a:solidFill>
                <a:ea typeface="DejaVu Sans"/>
              </a:rPr>
              <a:t>Orden ESS/1924/2016</a:t>
            </a:r>
            <a:r>
              <a:rPr lang="es-ES" sz="2000" spc="-1" dirty="0">
                <a:solidFill>
                  <a:schemeClr val="accent5">
                    <a:lumMod val="75000"/>
                  </a:schemeClr>
                </a:solidFill>
                <a:ea typeface="DejaVu Sans"/>
              </a:rPr>
              <a:t>, </a:t>
            </a:r>
            <a:r>
              <a:rPr lang="es-ES" sz="2000" b="1" spc="-1" dirty="0">
                <a:solidFill>
                  <a:schemeClr val="accent5">
                    <a:lumMod val="75000"/>
                  </a:schemeClr>
                </a:solidFill>
                <a:ea typeface="DejaVu Sans"/>
              </a:rPr>
              <a:t>de 13 de diciembre, </a:t>
            </a:r>
            <a:r>
              <a:rPr lang="es-ES" sz="2000" spc="-1" dirty="0">
                <a:solidFill>
                  <a:schemeClr val="accent5">
                    <a:lumMod val="75000"/>
                  </a:schemeClr>
                </a:solidFill>
                <a:ea typeface="DejaVu Sans"/>
              </a:rPr>
              <a:t>por la que se determinan los gastos subvencionables para el Fondo Social Europeo durante el período de programación </a:t>
            </a:r>
            <a:r>
              <a:rPr lang="es-ES" sz="2000" b="0" strike="noStrike" cap="all" spc="-1" dirty="0">
                <a:solidFill>
                  <a:schemeClr val="accent5">
                    <a:lumMod val="75000"/>
                  </a:schemeClr>
                </a:solidFill>
                <a:ea typeface="DejaVu Sans"/>
              </a:rPr>
              <a:t>2014-2020  </a:t>
            </a:r>
            <a:r>
              <a:rPr lang="es-ES" sz="2000" strike="noStrike" spc="-1" dirty="0">
                <a:solidFill>
                  <a:srgbClr val="FF0000"/>
                </a:solidFill>
                <a:ea typeface="DejaVu Sans"/>
              </a:rPr>
              <a:t>(</a:t>
            </a:r>
            <a:r>
              <a:rPr lang="es-ES" sz="2000" spc="-1" dirty="0">
                <a:solidFill>
                  <a:srgbClr val="FF0000"/>
                </a:solidFill>
                <a:ea typeface="DejaVu Sans"/>
              </a:rPr>
              <a:t>Hasta que se dicte nueva orden para el PO 2021-2027).</a:t>
            </a:r>
            <a:endParaRPr lang="es-ES" sz="2000" strike="noStrike" spc="-1" dirty="0">
              <a:solidFill>
                <a:srgbClr val="FF0000"/>
              </a:solidFill>
              <a:ea typeface="DejaVu Sans"/>
            </a:endParaRPr>
          </a:p>
          <a:p>
            <a:pPr marL="356940" indent="-342900" algn="just">
              <a:lnSpc>
                <a:spcPct val="90000"/>
              </a:lnSpc>
              <a:buClr>
                <a:srgbClr val="000000"/>
              </a:buClr>
              <a:buFontTx/>
              <a:buChar char="-"/>
            </a:pPr>
            <a:endParaRPr lang="es-ES" b="0" strike="noStrike" cap="all" spc="-1" dirty="0">
              <a:solidFill>
                <a:schemeClr val="accent5">
                  <a:lumMod val="75000"/>
                </a:schemeClr>
              </a:solidFill>
            </a:endParaRPr>
          </a:p>
          <a:p>
            <a:pPr marL="356940" indent="-342900" algn="just">
              <a:lnSpc>
                <a:spcPct val="90000"/>
              </a:lnSpc>
              <a:buClr>
                <a:srgbClr val="000000"/>
              </a:buClr>
              <a:buFontTx/>
              <a:buChar char="-"/>
            </a:pPr>
            <a:endParaRPr lang="es-ES" sz="2400" strike="noStrike" spc="-1" dirty="0">
              <a:solidFill>
                <a:srgbClr val="000000"/>
              </a:solidFill>
              <a:ea typeface="DejaVu Sans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Normativa</a:t>
            </a:r>
            <a:endParaRPr lang="es-ES" sz="4000" b="0" strike="noStrike" spc="-1" dirty="0">
              <a:latin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4578579-AAC3-C089-5667-651FBB04D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D4BB9660-98C9-930D-0BF8-E368102C6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1417467" y="1784409"/>
            <a:ext cx="9587883" cy="545658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14560" algn="just">
              <a:lnSpc>
                <a:spcPct val="100000"/>
              </a:lnSpc>
            </a:pPr>
            <a:endParaRPr lang="es-ES" sz="2400" b="0" strike="noStrike" spc="-1" dirty="0"/>
          </a:p>
          <a:p>
            <a:pPr marL="228600" indent="-2145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1" u="sng" spc="-1" dirty="0">
                <a:solidFill>
                  <a:srgbClr val="000000"/>
                </a:solidFill>
                <a:latin typeface="Calibri"/>
                <a:ea typeface="DejaVu Sans"/>
              </a:rPr>
              <a:t>Á</a:t>
            </a:r>
            <a:r>
              <a:rPr lang="es-ES" sz="2400" b="1" u="sng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MBITO EUROPEO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es-ES" sz="2400" b="1" strike="noStrike" spc="-1" dirty="0">
              <a:latin typeface="Arial"/>
            </a:endParaRPr>
          </a:p>
          <a:p>
            <a:pPr marL="228600" indent="-2145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es-ES" sz="2400" b="1" strike="noStrike" spc="-1" dirty="0">
              <a:latin typeface="Arial"/>
            </a:endParaRPr>
          </a:p>
          <a:p>
            <a:pPr marL="14040" algn="just">
              <a:lnSpc>
                <a:spcPct val="100000"/>
              </a:lnSpc>
            </a:pPr>
            <a:r>
              <a:rPr lang="es-ES" sz="2400" b="1" strike="noStrike" spc="-1" dirty="0">
                <a:solidFill>
                  <a:srgbClr val="000000"/>
                </a:solidFill>
                <a:ea typeface="DejaVu Sans"/>
              </a:rPr>
              <a:t>- Reglamento (UE) 2021/1060 </a:t>
            </a:r>
            <a:r>
              <a:rPr lang="es-ES" sz="2400" b="0" strike="noStrike" spc="-1" dirty="0">
                <a:solidFill>
                  <a:srgbClr val="000000"/>
                </a:solidFill>
                <a:ea typeface="DejaVu Sans"/>
              </a:rPr>
              <a:t>del Parlamento Europeo y del Consejo, </a:t>
            </a:r>
            <a:r>
              <a:rPr lang="es-ES" sz="2400" b="1" strike="noStrike" spc="-1" dirty="0">
                <a:solidFill>
                  <a:srgbClr val="000000"/>
                </a:solidFill>
                <a:ea typeface="DejaVu Sans"/>
              </a:rPr>
              <a:t>de 24 de junio de 2021</a:t>
            </a:r>
            <a:r>
              <a:rPr lang="es-ES" sz="2400" b="0" strike="noStrike" spc="-1" dirty="0">
                <a:solidFill>
                  <a:srgbClr val="000000"/>
                </a:solidFill>
                <a:ea typeface="DejaVu Sans"/>
              </a:rPr>
              <a:t>, por el cual se establecen las disposiciones comunes relativas al Fondo Europeo de Desarrollo Regional, al Fondo Social Europeo Plus (…)</a:t>
            </a:r>
          </a:p>
          <a:p>
            <a:pPr marL="14040" algn="just">
              <a:lnSpc>
                <a:spcPct val="100000"/>
              </a:lnSpc>
            </a:pPr>
            <a:endParaRPr lang="es-ES" sz="2400" b="0" strike="noStrike" spc="-1" dirty="0"/>
          </a:p>
          <a:p>
            <a:pPr marL="228600" indent="-214560" algn="just">
              <a:lnSpc>
                <a:spcPct val="100000"/>
              </a:lnSpc>
            </a:pPr>
            <a:r>
              <a:rPr lang="es-ES" sz="2400" b="0" strike="noStrike" spc="-1" dirty="0">
                <a:solidFill>
                  <a:srgbClr val="000000"/>
                </a:solidFill>
                <a:ea typeface="DejaVu Sans"/>
              </a:rPr>
              <a:t>- </a:t>
            </a:r>
            <a:r>
              <a:rPr lang="es-ES" sz="2400" b="1" strike="noStrike" spc="-1" dirty="0">
                <a:solidFill>
                  <a:srgbClr val="000000"/>
                </a:solidFill>
                <a:ea typeface="DejaVu Sans"/>
              </a:rPr>
              <a:t>Reglamento (UE) </a:t>
            </a:r>
            <a:r>
              <a:rPr lang="es-ES" sz="2400" b="1" spc="-1" dirty="0">
                <a:solidFill>
                  <a:srgbClr val="000000"/>
                </a:solidFill>
                <a:ea typeface="DejaVu Sans"/>
              </a:rPr>
              <a:t>2021/1057 </a:t>
            </a:r>
            <a:r>
              <a:rPr lang="es-ES" sz="2400" spc="-1" dirty="0">
                <a:solidFill>
                  <a:srgbClr val="000000"/>
                </a:solidFill>
                <a:ea typeface="DejaVu Sans"/>
              </a:rPr>
              <a:t>del Parlamento Europeo y del Consejo, </a:t>
            </a:r>
            <a:r>
              <a:rPr lang="es-ES" sz="2400" b="1" spc="-1" dirty="0">
                <a:solidFill>
                  <a:srgbClr val="000000"/>
                </a:solidFill>
                <a:ea typeface="DejaVu Sans"/>
              </a:rPr>
              <a:t>de 24 de junio de 2021</a:t>
            </a:r>
            <a:r>
              <a:rPr lang="es-ES" sz="2400" spc="-1" dirty="0">
                <a:solidFill>
                  <a:srgbClr val="000000"/>
                </a:solidFill>
                <a:ea typeface="DejaVu Sans"/>
              </a:rPr>
              <a:t>, por el que se establece el Fondo Social Europeo Plus (FSE+)</a:t>
            </a:r>
            <a:r>
              <a:rPr lang="es-ES" sz="2400" b="0" strike="noStrike" spc="-1" dirty="0">
                <a:solidFill>
                  <a:srgbClr val="000000"/>
                </a:solidFill>
                <a:ea typeface="DejaVu Sans"/>
              </a:rPr>
              <a:t>.</a:t>
            </a:r>
            <a:endParaRPr lang="es-ES" sz="2400" b="0" strike="noStrike" spc="-1" dirty="0"/>
          </a:p>
          <a:p>
            <a:pPr marL="356940" indent="-342900" algn="just">
              <a:lnSpc>
                <a:spcPct val="90000"/>
              </a:lnSpc>
              <a:buClr>
                <a:srgbClr val="000000"/>
              </a:buClr>
              <a:buFontTx/>
              <a:buChar char="-"/>
            </a:pPr>
            <a:endParaRPr lang="es-ES" sz="2000" b="0" strike="noStrike" cap="all" spc="-1" dirty="0">
              <a:solidFill>
                <a:schemeClr val="accent5">
                  <a:lumMod val="75000"/>
                </a:schemeClr>
              </a:solidFill>
            </a:endParaRPr>
          </a:p>
          <a:p>
            <a:pPr marL="356940" indent="-342900" algn="just">
              <a:lnSpc>
                <a:spcPct val="90000"/>
              </a:lnSpc>
              <a:buClr>
                <a:srgbClr val="000000"/>
              </a:buClr>
              <a:buFontTx/>
              <a:buChar char="-"/>
            </a:pPr>
            <a:endParaRPr lang="es-ES" sz="2400" strike="noStrike" spc="-1" dirty="0">
              <a:solidFill>
                <a:srgbClr val="000000"/>
              </a:solidFill>
              <a:ea typeface="DejaVu Sans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Normativa</a:t>
            </a:r>
            <a:endParaRPr lang="es-ES" sz="4000" b="0" strike="noStrike" spc="-1" dirty="0">
              <a:latin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4578579-AAC3-C089-5667-651FBB04D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D4BB9660-98C9-930D-0BF8-E368102C6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783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71A350C-9575-D4B8-C99F-D12874BF968A}"/>
              </a:ext>
            </a:extLst>
          </p:cNvPr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Gestión de la subvención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598E922-428C-E2E5-3E0D-2F11A8714062}"/>
              </a:ext>
            </a:extLst>
          </p:cNvPr>
          <p:cNvSpPr txBox="1"/>
          <p:nvPr/>
        </p:nvSpPr>
        <p:spPr>
          <a:xfrm>
            <a:off x="1579717" y="2037872"/>
            <a:ext cx="967902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Información y documentación en nuestra </a:t>
            </a:r>
            <a:r>
              <a:rPr lang="es-ES" sz="2400" b="1" u="sng" dirty="0"/>
              <a:t>página web</a:t>
            </a:r>
            <a:r>
              <a:rPr lang="es-ES" sz="2400" dirty="0"/>
              <a:t>, en apartado de </a:t>
            </a:r>
            <a:r>
              <a:rPr lang="es-ES" sz="2400" b="1" u="sng" dirty="0"/>
              <a:t>Período de programación 2021-2027</a:t>
            </a:r>
            <a:r>
              <a:rPr lang="es-ES" sz="2400" dirty="0"/>
              <a:t>: </a:t>
            </a:r>
            <a:r>
              <a:rPr lang="es-ES" sz="2400" dirty="0">
                <a:sym typeface="Wingdings" panose="05000000000000000000" pitchFamily="2" charset="2"/>
                <a:hlinkClick r:id="rId4"/>
              </a:rPr>
              <a:t>https://inclusio.gva.es/es/web/integracion-inclusionsocial-cooperacion/fse/periode-programacio-2021-2027</a:t>
            </a:r>
            <a:endParaRPr lang="es-ES" sz="2400" dirty="0">
              <a:sym typeface="Wingdings" panose="05000000000000000000" pitchFamily="2" charset="2"/>
            </a:endParaRPr>
          </a:p>
          <a:p>
            <a:endParaRPr lang="es-ES" dirty="0"/>
          </a:p>
          <a:p>
            <a:endParaRPr lang="es-E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strike="noStrike" spc="-1" dirty="0"/>
              <a:t>Toda </a:t>
            </a:r>
            <a:r>
              <a:rPr lang="es-ES" sz="2400" b="1" u="sng" strike="noStrike" spc="-1" dirty="0"/>
              <a:t>aportación de documentación </a:t>
            </a:r>
            <a:r>
              <a:rPr lang="es-ES" sz="2400" b="0" strike="noStrike" spc="-1" dirty="0"/>
              <a:t>sobre la justificación económica y </a:t>
            </a:r>
            <a:r>
              <a:rPr lang="es-ES" sz="2400" spc="-1" dirty="0"/>
              <a:t>técnica se realizará a </a:t>
            </a:r>
            <a:r>
              <a:rPr lang="es-ES" sz="2400" b="0" strike="noStrike" spc="-1" dirty="0"/>
              <a:t>través de la plataforma telemática de nuestra Conselleria: </a:t>
            </a:r>
            <a:r>
              <a:rPr lang="es-ES" sz="2400" b="0" strike="noStrike" spc="-1" dirty="0">
                <a:hlinkClick r:id="rId5"/>
              </a:rPr>
              <a:t>https://www.gva.es/es/inicio/procedimientos?id_proc=19028</a:t>
            </a:r>
            <a:endParaRPr lang="es-ES" sz="2400" b="0" strike="noStrike" spc="-1" dirty="0"/>
          </a:p>
          <a:p>
            <a:endParaRPr lang="es-ES" sz="2400" b="0" strike="noStrike" spc="-1" dirty="0"/>
          </a:p>
          <a:p>
            <a:pPr marL="285750" indent="-285750">
              <a:buFontTx/>
              <a:buChar char="-"/>
            </a:pPr>
            <a:endParaRPr lang="es-ES" sz="24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513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71A350C-9575-D4B8-C99F-D12874BF968A}"/>
              </a:ext>
            </a:extLst>
          </p:cNvPr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Gestión de la subvención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0C90102-08AD-5EEA-37A6-CC5F99C5ED2A}"/>
              </a:ext>
            </a:extLst>
          </p:cNvPr>
          <p:cNvSpPr txBox="1"/>
          <p:nvPr/>
        </p:nvSpPr>
        <p:spPr>
          <a:xfrm>
            <a:off x="1750411" y="2228295"/>
            <a:ext cx="86557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s-ES" sz="1800" spc="-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0" strike="noStrike" spc="-1" dirty="0"/>
              <a:t>El plazo máximo para aportar la justificación es </a:t>
            </a:r>
            <a:r>
              <a:rPr lang="es-ES" sz="2400" b="1" u="sng" strike="noStrike" spc="-1" dirty="0"/>
              <a:t>hasta el 31 de enero de 2024.</a:t>
            </a:r>
          </a:p>
          <a:p>
            <a:pPr marL="285750" indent="-285750">
              <a:buFontTx/>
              <a:buChar char="-"/>
            </a:pPr>
            <a:endParaRPr lang="es-ES" sz="2400" spc="-1" dirty="0"/>
          </a:p>
          <a:p>
            <a:pPr marL="285750" indent="-285750">
              <a:buFontTx/>
              <a:buChar char="-"/>
            </a:pPr>
            <a:endParaRPr lang="es-ES" sz="2400" spc="-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u="sng" spc="-1" dirty="0"/>
              <a:t>Reformulación del proyecto</a:t>
            </a:r>
            <a:r>
              <a:rPr lang="es-ES" sz="2400" spc="-1" dirty="0"/>
              <a:t>: c</a:t>
            </a:r>
            <a:r>
              <a:rPr lang="es-ES" sz="2400" b="0" strike="noStrike" spc="-1" dirty="0"/>
              <a:t>ualquier </a:t>
            </a:r>
            <a:r>
              <a:rPr lang="es-ES" sz="2400" b="1" strike="noStrike" spc="-1" dirty="0"/>
              <a:t>cambio en el proyecto </a:t>
            </a:r>
            <a:r>
              <a:rPr lang="es-ES" sz="2400" b="0" strike="noStrike" spc="-1" dirty="0"/>
              <a:t>debe comunicarse a través de este mismo trámite.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489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Texto&#10;&#10;Descripción generada automáticamente">
            <a:extLst>
              <a:ext uri="{FF2B5EF4-FFF2-40B4-BE49-F238E27FC236}">
                <a16:creationId xmlns:a16="http://schemas.microsoft.com/office/drawing/2014/main" id="{ABD1903E-95AC-59A3-D7FD-25F2FDF8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8140CB-752D-C754-EF81-477A5DE1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0" y="248574"/>
            <a:ext cx="1401940" cy="1420427"/>
          </a:xfrm>
          <a:prstGeom prst="rect">
            <a:avLst/>
          </a:prstGeom>
        </p:spPr>
      </p:pic>
      <p:sp>
        <p:nvSpPr>
          <p:cNvPr id="4" name="CustomShape 2">
            <a:extLst>
              <a:ext uri="{FF2B5EF4-FFF2-40B4-BE49-F238E27FC236}">
                <a16:creationId xmlns:a16="http://schemas.microsoft.com/office/drawing/2014/main" id="{C71A350C-9575-D4B8-C99F-D12874BF968A}"/>
              </a:ext>
            </a:extLst>
          </p:cNvPr>
          <p:cNvSpPr/>
          <p:nvPr/>
        </p:nvSpPr>
        <p:spPr>
          <a:xfrm>
            <a:off x="3124940" y="333360"/>
            <a:ext cx="6329778" cy="85752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Gestión de la subvención</a:t>
            </a:r>
            <a:endParaRPr lang="es-ES" sz="4000" b="0" strike="noStrike" spc="-1" dirty="0">
              <a:latin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0C90102-08AD-5EEA-37A6-CC5F99C5ED2A}"/>
              </a:ext>
            </a:extLst>
          </p:cNvPr>
          <p:cNvSpPr txBox="1"/>
          <p:nvPr/>
        </p:nvSpPr>
        <p:spPr>
          <a:xfrm>
            <a:off x="1750412" y="1524241"/>
            <a:ext cx="85039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spc="-1" dirty="0"/>
              <a:t>     </a:t>
            </a:r>
            <a:r>
              <a:rPr lang="es-ES" sz="2400" u="sng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 GENERALES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b="0" strike="noStrike" spc="-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spc="-1" dirty="0"/>
              <a:t>PÁGINA WEB</a:t>
            </a:r>
            <a:r>
              <a:rPr lang="es-ES" sz="2400" spc="-1" dirty="0"/>
              <a:t>: hay mucha información y documentación a vuestra disposición.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spc="-1" dirty="0"/>
              <a:t>ORDEN: </a:t>
            </a:r>
            <a:r>
              <a:rPr lang="es-ES" sz="2400" spc="-1" dirty="0"/>
              <a:t>La documentación deberá presentarse </a:t>
            </a:r>
            <a:r>
              <a:rPr lang="es-ES" sz="2400" u="sng" spc="-1" dirty="0"/>
              <a:t>de forma ordenada y separada</a:t>
            </a:r>
            <a:r>
              <a:rPr lang="es-ES" sz="2400" b="1" spc="-1" dirty="0"/>
              <a:t> </a:t>
            </a:r>
            <a:r>
              <a:rPr lang="es-ES" sz="2400" spc="-1" dirty="0"/>
              <a:t>por bloques: contratos, nóminas, Seguridad Social. AEAT, estadillos, cuestionarios etc. </a:t>
            </a:r>
            <a:r>
              <a:rPr lang="es-ES" sz="2400" b="1" spc="-1" dirty="0"/>
              <a:t>Equilibrio </a:t>
            </a:r>
            <a:r>
              <a:rPr lang="es-ES" sz="2400" spc="-1" dirty="0"/>
              <a:t>en el número de ficheros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spc="-1" dirty="0"/>
              <a:t>COHERENCIA</a:t>
            </a:r>
            <a:r>
              <a:rPr lang="es-ES" sz="2400" spc="-1" dirty="0"/>
              <a:t> en los datos reflejados en los distintos apartados: ficha justificativa Excel, contratos, sello imputación nóminas, estadillos y </a:t>
            </a:r>
            <a:r>
              <a:rPr lang="es-ES" sz="2400" u="sng" spc="-1" dirty="0"/>
              <a:t>hoja de control mensual</a:t>
            </a:r>
            <a:r>
              <a:rPr lang="es-ES" sz="2400" spc="-1" dirty="0"/>
              <a:t>. También en el número de cuestionarios I, F y +6m.</a:t>
            </a:r>
          </a:p>
          <a:p>
            <a:pPr marL="285750" indent="-285750" algn="just">
              <a:buFontTx/>
              <a:buChar char="-"/>
            </a:pPr>
            <a:endParaRPr lang="es-ES" sz="2400" spc="-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495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:a16="http://schemas.microsoft.com/office/drawing/2014/main" id="{B004059F-0706-473C-A711-6B3FB1DB7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5242" y="490306"/>
            <a:ext cx="6738151" cy="723900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000" spc="-1" dirty="0">
                <a:solidFill>
                  <a:srgbClr val="000000"/>
                </a:solidFill>
                <a:latin typeface="Calibri"/>
                <a:ea typeface="DejaVu Sans"/>
              </a:rPr>
              <a:t>Gestión de la subvención</a:t>
            </a:r>
            <a:endParaRPr lang="es-ES" sz="4000" b="0" strike="noStrike" spc="-1" dirty="0">
              <a:latin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6CE92C0-7820-6D7C-2777-3DE6C7BF7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363" y="284085"/>
            <a:ext cx="1401940" cy="1420427"/>
          </a:xfrm>
          <a:prstGeom prst="rect">
            <a:avLst/>
          </a:prstGeom>
        </p:spPr>
      </p:pic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2CC03B81-C736-E5FF-1F52-0C68082DA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260E66C-8F58-8F21-A0EB-C811034725B7}"/>
              </a:ext>
            </a:extLst>
          </p:cNvPr>
          <p:cNvSpPr txBox="1"/>
          <p:nvPr/>
        </p:nvSpPr>
        <p:spPr>
          <a:xfrm>
            <a:off x="1307410" y="3080966"/>
            <a:ext cx="3542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/>
              <a:t>OBLIGACIONES</a:t>
            </a:r>
          </a:p>
          <a:p>
            <a:pPr algn="ctr"/>
            <a:r>
              <a:rPr lang="es-ES" sz="3600" b="1" dirty="0"/>
              <a:t>FSE+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E2CB1A-83A7-FBD1-F979-428812C6CD55}"/>
              </a:ext>
            </a:extLst>
          </p:cNvPr>
          <p:cNvSpPr txBox="1"/>
          <p:nvPr/>
        </p:nvSpPr>
        <p:spPr>
          <a:xfrm>
            <a:off x="5149613" y="2573134"/>
            <a:ext cx="57349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1. Justificación Económica</a:t>
            </a:r>
          </a:p>
          <a:p>
            <a:endParaRPr lang="es-ES" sz="1500" dirty="0"/>
          </a:p>
          <a:p>
            <a:r>
              <a:rPr lang="es-ES" sz="3600" dirty="0"/>
              <a:t>2. Indicadores (ARI 21-27)</a:t>
            </a:r>
          </a:p>
          <a:p>
            <a:endParaRPr lang="es-ES" sz="1500" dirty="0"/>
          </a:p>
          <a:p>
            <a:r>
              <a:rPr lang="es-ES" sz="3600" dirty="0"/>
              <a:t>3. Comunicación (ARIC-UE)</a:t>
            </a:r>
            <a:endParaRPr lang="es-ES" sz="3600" dirty="0">
              <a:highlight>
                <a:srgbClr val="FFFF00"/>
              </a:highlight>
            </a:endParaRPr>
          </a:p>
        </p:txBody>
      </p:sp>
      <p:sp>
        <p:nvSpPr>
          <p:cNvPr id="15" name="Abrir llave 14">
            <a:extLst>
              <a:ext uri="{FF2B5EF4-FFF2-40B4-BE49-F238E27FC236}">
                <a16:creationId xmlns:a16="http://schemas.microsoft.com/office/drawing/2014/main" id="{2A56F507-7591-A010-4797-4F227DAA4DE0}"/>
              </a:ext>
            </a:extLst>
          </p:cNvPr>
          <p:cNvSpPr/>
          <p:nvPr/>
        </p:nvSpPr>
        <p:spPr>
          <a:xfrm>
            <a:off x="4554811" y="2430488"/>
            <a:ext cx="594802" cy="250128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895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2919621" y="501253"/>
            <a:ext cx="6344958" cy="1068079"/>
          </a:xfrm>
          <a:prstGeom prst="rect">
            <a:avLst/>
          </a:prstGeom>
          <a:solidFill>
            <a:srgbClr val="9DC3E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es-ES" sz="4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Justificación económica</a:t>
            </a:r>
            <a:r>
              <a:rPr lang="es-ES" sz="4000" b="0" strike="noStrike" spc="-1" dirty="0">
                <a:latin typeface="Arial"/>
              </a:rPr>
              <a:t> </a:t>
            </a:r>
          </a:p>
        </p:txBody>
      </p:sp>
      <p:sp>
        <p:nvSpPr>
          <p:cNvPr id="281" name="CustomShape 2"/>
          <p:cNvSpPr/>
          <p:nvPr/>
        </p:nvSpPr>
        <p:spPr>
          <a:xfrm>
            <a:off x="252360" y="1805040"/>
            <a:ext cx="11679480" cy="472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801720" lvl="1" indent="-33516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endParaRPr lang="es-ES" sz="2200" b="0" strike="noStrike" spc="-1" dirty="0">
              <a:latin typeface="Arial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60A17FB-7B38-4BED-AB78-936EEC2BB73C}"/>
              </a:ext>
            </a:extLst>
          </p:cNvPr>
          <p:cNvSpPr/>
          <p:nvPr/>
        </p:nvSpPr>
        <p:spPr>
          <a:xfrm>
            <a:off x="1119376" y="2032267"/>
            <a:ext cx="962125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ES" sz="2400" b="1" u="sng" dirty="0"/>
              <a:t>GASTOS SUBVENCIONABLES</a:t>
            </a:r>
          </a:p>
          <a:p>
            <a:pPr marL="800100" lvl="1" indent="-342900" algn="ctr">
              <a:buFont typeface="Arial" panose="020B0604020202020204" pitchFamily="34" charset="0"/>
              <a:buChar char="•"/>
            </a:pPr>
            <a:endParaRPr lang="es-ES" sz="1200" b="1" u="sng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400" b="1" dirty="0"/>
              <a:t>GASTOS DIRECTOS DE PERSONAL (máximo 42.857,14 €) </a:t>
            </a:r>
            <a:r>
              <a:rPr lang="es-ES" sz="1100" b="1" dirty="0"/>
              <a:t>TOTAL + 25%:   53.571,43 €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z="2400" b="1" dirty="0"/>
              <a:t>OTROS GASTOS: </a:t>
            </a:r>
            <a:r>
              <a:rPr lang="es-ES" sz="2400" dirty="0"/>
              <a:t>el </a:t>
            </a:r>
            <a:r>
              <a:rPr lang="es-ES" sz="2400" b="1" dirty="0"/>
              <a:t>25% </a:t>
            </a:r>
            <a:r>
              <a:rPr lang="es-ES" sz="2400" dirty="0"/>
              <a:t>de los gastos directos de personal imputado en el proyecto: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2400" b="1" dirty="0"/>
              <a:t>Materiales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2400" b="1" dirty="0"/>
              <a:t>Gastos de funcionamiento </a:t>
            </a:r>
            <a:r>
              <a:rPr lang="es-ES" sz="2400" dirty="0"/>
              <a:t>(luz, agua, calefacción, limpieza, vigilancia, </a:t>
            </a:r>
            <a:r>
              <a:rPr lang="es-ES" sz="2400" dirty="0" err="1"/>
              <a:t>etc</a:t>
            </a:r>
            <a:r>
              <a:rPr lang="es-ES" sz="2400" dirty="0"/>
              <a:t>)</a:t>
            </a:r>
            <a:r>
              <a:rPr lang="es-ES" sz="2200" dirty="0"/>
              <a:t>	</a:t>
            </a:r>
            <a:r>
              <a:rPr lang="es-ES" sz="2400" dirty="0"/>
              <a:t> 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2400" dirty="0"/>
              <a:t>Gastos de </a:t>
            </a:r>
            <a:r>
              <a:rPr lang="es-ES" sz="2400" b="1" dirty="0"/>
              <a:t>becas y ayudas</a:t>
            </a:r>
            <a:r>
              <a:rPr lang="es-ES" sz="2400" dirty="0"/>
              <a:t>, </a:t>
            </a:r>
          </a:p>
          <a:p>
            <a:pPr marL="1257300" lvl="2" indent="-342900" algn="just">
              <a:buFont typeface="Courier New" panose="02070309020205020404" pitchFamily="49" charset="0"/>
              <a:buChar char="o"/>
            </a:pPr>
            <a:r>
              <a:rPr lang="es-ES" sz="2400" b="1" dirty="0"/>
              <a:t>seguros </a:t>
            </a:r>
            <a:r>
              <a:rPr lang="es-ES" sz="2400" dirty="0"/>
              <a:t>de accidentes y responsabilidad civil de los participantes</a:t>
            </a:r>
          </a:p>
          <a:p>
            <a:pPr lvl="2" algn="just"/>
            <a:r>
              <a:rPr lang="es-ES" sz="2200" dirty="0"/>
              <a:t>	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379380B-30D3-893F-BDE9-121F93A86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418" y="325080"/>
            <a:ext cx="1401940" cy="1420427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97572EE1-45C3-4D73-810D-7AFC726EE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80" y="0"/>
            <a:ext cx="3302794" cy="170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1115</Words>
  <Application>Microsoft Office PowerPoint</Application>
  <PresentationFormat>Panorámica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Rounded MT Bold</vt:lpstr>
      <vt:lpstr>Calibri</vt:lpstr>
      <vt:lpstr>Calibri Light</vt:lpstr>
      <vt:lpstr>Courier New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Gestión de la subvención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AGULLO RODRIGUEZ, ENRIQUETA</dc:creator>
  <cp:lastModifiedBy>FURIO DURBA, LAURA</cp:lastModifiedBy>
  <cp:revision>102</cp:revision>
  <cp:lastPrinted>2021-09-23T11:46:19Z</cp:lastPrinted>
  <dcterms:created xsi:type="dcterms:W3CDTF">2021-09-21T13:47:30Z</dcterms:created>
  <dcterms:modified xsi:type="dcterms:W3CDTF">2023-09-27T06:28:38Z</dcterms:modified>
</cp:coreProperties>
</file>