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314" r:id="rId4"/>
    <p:sldId id="305" r:id="rId5"/>
    <p:sldId id="312" r:id="rId6"/>
    <p:sldId id="286" r:id="rId7"/>
    <p:sldId id="266" r:id="rId8"/>
    <p:sldId id="287" r:id="rId9"/>
    <p:sldId id="315" r:id="rId10"/>
    <p:sldId id="316" r:id="rId11"/>
    <p:sldId id="317" r:id="rId12"/>
    <p:sldId id="318" r:id="rId13"/>
    <p:sldId id="281" r:id="rId14"/>
    <p:sldId id="307" r:id="rId15"/>
    <p:sldId id="306" r:id="rId16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28B46-0DD3-4985-8C87-54F8A7A50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0E6D2-258B-4DAB-9CD5-1478FB66D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E7B70D-A4FA-4C69-B4A4-6931F9BA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02A54-CE03-4E1E-A2A9-37F33C3C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3E8872-CBD8-4621-A22B-8F2DAFF5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02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DEBAF-A7DD-4E7C-B59D-40F12AC6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AF54A1-779F-42C7-A894-2848AB35D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AADE73-1DC8-43C1-A1CA-0839B3DB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68A45-A0E4-4E16-9D1A-F64A1AF0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3E7D75-F8C4-4517-881D-AD0BC2F5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4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46F5DE-729F-40DF-B757-FFEC3DD4F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7D46FF-DB91-41DA-9BE9-B40A00551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36BAD-E2FE-4842-B589-84EB0629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D6C0E5-367A-4292-BA64-1BBBCFDC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54212-B976-4212-A6A7-5B7B9633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34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33954-1E17-4D74-A51B-488B69F5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25F3EA-548C-4D99-B7DA-152282100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D7B0C8-4D11-45B9-91AC-A0C76868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597688-6F2F-42EE-A10E-D07550BF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CBA5F-01EF-499C-9785-A8830212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49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58323-9948-46E4-864C-CF3CAF38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E16E62-2AC3-4113-8890-C737FA20C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79C9F-720E-45F4-8A01-420B3EC9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089675-9580-45BF-82C5-9B433C89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907BE0-2E99-4BCC-86CD-006E42AA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77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EC586-CE17-4A5B-9500-3B668559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36774-DB93-4C3E-B727-3F5E68185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3276CC-BF67-47FD-A8E8-6E88182E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2EBE5B-C2CB-4DE5-A921-BE3A795F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C60AAD-5BEA-490F-99BA-4A85BE2D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DD6E1B-2515-41E1-A22D-ED6C5AA4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8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8686B-2F4D-4544-A8DC-F69832B2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28EFD2-33E0-4235-BA90-CBE870D3B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F7926A-864C-4F3A-A28C-2A5A3F43F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0FC702-F925-4253-AF4C-847EDBFC2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D95489-1604-4DDB-BFFB-CD4DF1185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70E0E0-2B49-4DE2-B4F9-F6A13725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FD72DC-7A8A-4786-BD43-BAC06175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FFE673-72F1-4454-BCE6-85F2001D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20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28ED-5E31-4D72-B0B2-19873B01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00C9AC-1E95-4AE8-96C9-2B44D96F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67FFF4-D6CF-47B7-B006-1DA68103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1F3AEB-9E00-4746-9BC7-405A1C84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5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5DC3F0-C988-4DCF-A6E7-B2D749F3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30EB2-98D1-460B-9F08-89B1286F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5300EC-6E61-4CE9-974D-FED638C8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09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754AD-FCF6-4A4D-AF29-A9F667EE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D6DCF7-19BA-4E34-854A-5CAAE8D7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6BA433-3547-42A6-BCD5-85BD15931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51D1EA-4545-4ED4-85C4-E4B3D7D2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6FA3A0-317F-4D6C-81DA-8D0297B8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7A12B0-61BB-494E-B1D4-79427D73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2F997-0D02-4E5E-BF6F-C9DE94A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D0D0063-001F-423F-AD2F-25FDB0DE8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B5F7-F369-4D95-9802-FD6DF7A74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0D8B8-42DC-423D-8B09-A4DBE835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D610DC-6045-46D2-91DF-CEF7554E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8D7B5-6D1D-4244-8E20-AE852D9F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20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42467F-AF04-42F9-A80B-22E5454B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7AC0F4-8A28-49A8-AD37-D78D4761D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D1B6B-3EB4-4334-A891-5D5AC916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E1A5-E313-41F4-9378-FFD6583DFFE5}" type="datetimeFigureOut">
              <a:rPr lang="es-ES" smtClean="0"/>
              <a:t>09/01/2024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DAB8E3-6446-4597-A795-F0CCA7F84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A3327F-850B-4D27-B6EA-8EEF6DC09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8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localesitinerarisfse@gva.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inclusio.gva.es/es/web/integracion-inclusionsocial-cooperacion/fse/periode-programacio-2021-2027/comunicacio" TargetMode="External"/><Relationship Id="rId4" Type="http://schemas.openxmlformats.org/officeDocument/2006/relationships/hyperlink" Target="https://inclusio.gva.es/es/web/integracion-inclusionsocial-cooperacion/fse/periode-programacio-2021-2027/gestio-i-seguiment/itineraris-entitats-loca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de.gva.es/es/inicio/procedimientos?id_proc=2264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96254" y="1959311"/>
            <a:ext cx="11765091" cy="3189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PROGRAMA DE IMPLEMENTACIÓN DE ITINERARIOS DE INCLUSIÓN SOCIAL EN ENTIDADES LOCALES</a:t>
            </a:r>
            <a:endParaRPr lang="es-ES" sz="40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3027285" y="5545154"/>
            <a:ext cx="8906483" cy="70643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Generalitat Valenciana</a:t>
            </a:r>
          </a:p>
          <a:p>
            <a:pPr algn="r"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Dirección General de Inclusión y Cooperación al Desarrollo</a:t>
            </a:r>
            <a:endParaRPr lang="es-ES" sz="2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3D1AAD-BD7D-D4E1-8C40-BB3444E73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405" y="142042"/>
            <a:ext cx="1401940" cy="1420427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7515E351-B413-7DA6-2318-BF5C11E06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3B3D47C-60B2-0DF3-3717-5066DC8C27F3}"/>
              </a:ext>
            </a:extLst>
          </p:cNvPr>
          <p:cNvSpPr txBox="1"/>
          <p:nvPr/>
        </p:nvSpPr>
        <p:spPr>
          <a:xfrm>
            <a:off x="790833" y="1704512"/>
            <a:ext cx="10886302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94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400" b="1" u="sng" spc="-1" dirty="0"/>
              <a:t>DOCUMENTACIÓN A PRESENTAR:</a:t>
            </a:r>
          </a:p>
          <a:p>
            <a:pPr marL="14040" algn="just">
              <a:lnSpc>
                <a:spcPct val="100000"/>
              </a:lnSpc>
            </a:pPr>
            <a:endParaRPr lang="es-ES" sz="1050" b="1" u="sng" spc="-1" dirty="0"/>
          </a:p>
          <a:p>
            <a:pPr marL="471240" indent="-457200" algn="just">
              <a:buFontTx/>
              <a:buAutoNum type="arabicPeriod"/>
            </a:pPr>
            <a:r>
              <a:rPr lang="es-ES" sz="2200" b="1" spc="-1" dirty="0"/>
              <a:t>Ficha económica justificativa de gastos de personal </a:t>
            </a:r>
            <a:r>
              <a:rPr lang="es-ES" sz="2200" spc="-1" dirty="0"/>
              <a:t>(tabla Excel): Desglose por trabajador/a y mensualidad, diferenciando los conceptos de salario y de Seguridad Social, </a:t>
            </a:r>
            <a:r>
              <a:rPr lang="es-ES" sz="2200" spc="-1" dirty="0">
                <a:highlight>
                  <a:srgbClr val="00FFFF"/>
                </a:highlight>
              </a:rPr>
              <a:t>en el mismo orden que se presenten las nóminas escaneadas.</a:t>
            </a:r>
            <a:endParaRPr lang="es-ES" sz="2200" spc="-1" dirty="0"/>
          </a:p>
          <a:p>
            <a:pPr marL="471240" indent="-457200" algn="just">
              <a:lnSpc>
                <a:spcPct val="100000"/>
              </a:lnSpc>
              <a:buAutoNum type="arabicPeriod"/>
            </a:pPr>
            <a:r>
              <a:rPr lang="es-ES" sz="2200" b="1" spc="-1" dirty="0"/>
              <a:t>Contratos de trabajo </a:t>
            </a:r>
            <a:r>
              <a:rPr lang="es-ES" sz="2200" b="1" spc="-1"/>
              <a:t>o nombramientos</a:t>
            </a:r>
          </a:p>
          <a:p>
            <a:pPr marL="471240" indent="-457200" algn="just">
              <a:lnSpc>
                <a:spcPct val="100000"/>
              </a:lnSpc>
              <a:buAutoNum type="arabicPeriod"/>
            </a:pPr>
            <a:r>
              <a:rPr lang="es-ES" sz="2200" b="1" spc="-1"/>
              <a:t>Nóminas</a:t>
            </a:r>
            <a:r>
              <a:rPr lang="es-ES" sz="2200" spc="-1"/>
              <a:t> </a:t>
            </a:r>
            <a:r>
              <a:rPr lang="es-ES" sz="2200" spc="-1" dirty="0"/>
              <a:t>con el sello de imputación (estampillado) y sus justificantes de pago (transferencias individualizadas), </a:t>
            </a:r>
            <a:r>
              <a:rPr lang="es-ES" sz="2200" spc="-1" dirty="0">
                <a:highlight>
                  <a:srgbClr val="00FFFF"/>
                </a:highlight>
              </a:rPr>
              <a:t>en el mismo orden que consten en la ficha económica.</a:t>
            </a:r>
            <a:endParaRPr lang="es-ES" sz="2200" spc="-1" dirty="0"/>
          </a:p>
          <a:p>
            <a:pPr marL="471240" indent="-457200" algn="just">
              <a:buFont typeface="+mj-lt"/>
              <a:buAutoNum type="arabicPeriod"/>
            </a:pPr>
            <a:r>
              <a:rPr lang="es-ES" sz="2200" b="1" spc="-1" dirty="0"/>
              <a:t>AEAT: </a:t>
            </a:r>
            <a:r>
              <a:rPr lang="es-ES" sz="2200" spc="-1" dirty="0"/>
              <a:t>Modelo 111 con sus justificantes de pago y Modelo 190 </a:t>
            </a:r>
          </a:p>
          <a:p>
            <a:pPr marL="471240" indent="-457200" algn="just">
              <a:buFont typeface="+mj-lt"/>
              <a:buAutoNum type="arabicPeriod"/>
            </a:pPr>
            <a:r>
              <a:rPr lang="es-ES" sz="2200" b="1" spc="-1" dirty="0"/>
              <a:t>Estadillos,</a:t>
            </a:r>
          </a:p>
          <a:p>
            <a:pPr marL="47124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ES" sz="2200" b="1" spc="-1" dirty="0"/>
              <a:t>Seguridad social </a:t>
            </a:r>
            <a:r>
              <a:rPr lang="es-ES" sz="2200" spc="-1" dirty="0"/>
              <a:t>(RLC y RNT) y justificantes de pago,</a:t>
            </a:r>
          </a:p>
          <a:p>
            <a:pPr marL="47124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ES" sz="2200" b="1" spc="-1" dirty="0"/>
              <a:t>Declaración responsable</a:t>
            </a:r>
            <a:r>
              <a:rPr lang="es-ES" sz="2200" spc="-1" dirty="0"/>
              <a:t>, de conformidad con el </a:t>
            </a:r>
            <a:r>
              <a:rPr lang="es-ES" sz="2200" b="1" spc="-1" dirty="0"/>
              <a:t>art. 69 Ley 39/2015</a:t>
            </a:r>
            <a:r>
              <a:rPr lang="es-ES" sz="2200" spc="-1" dirty="0"/>
              <a:t>.</a:t>
            </a:r>
          </a:p>
          <a:p>
            <a:pPr marL="47124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ES" sz="2200" b="1" spc="-1" dirty="0"/>
              <a:t>Declaración responsable </a:t>
            </a:r>
            <a:r>
              <a:rPr lang="es-ES" sz="2200" spc="-1" dirty="0"/>
              <a:t>sobre si la entidad percibe o no </a:t>
            </a:r>
            <a:r>
              <a:rPr lang="es-ES" sz="2200" b="1" spc="-1" dirty="0"/>
              <a:t>otras subvenciones </a:t>
            </a:r>
            <a:r>
              <a:rPr lang="es-ES" sz="2200" spc="-1" dirty="0"/>
              <a:t>para el mismo proyecto.</a:t>
            </a:r>
          </a:p>
          <a:p>
            <a:pPr marL="14040" algn="just">
              <a:lnSpc>
                <a:spcPct val="100000"/>
              </a:lnSpc>
            </a:pPr>
            <a:endParaRPr lang="es-ES" sz="2400" spc="-1" dirty="0"/>
          </a:p>
          <a:p>
            <a:pPr marL="14040" algn="just">
              <a:lnSpc>
                <a:spcPct val="100000"/>
              </a:lnSpc>
            </a:pPr>
            <a:endParaRPr lang="es-ES" sz="2400" b="1" u="sng" spc="-1" dirty="0"/>
          </a:p>
          <a:p>
            <a:pPr marL="228600" indent="-214560" algn="just">
              <a:lnSpc>
                <a:spcPct val="100000"/>
              </a:lnSpc>
            </a:pPr>
            <a:endParaRPr lang="es-ES" sz="2400" b="0" strike="noStrike" spc="-1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2D02519E-33B0-92E5-23D4-77F559ED58EF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421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3B3D47C-60B2-0DF3-3717-5066DC8C27F3}"/>
              </a:ext>
            </a:extLst>
          </p:cNvPr>
          <p:cNvSpPr txBox="1"/>
          <p:nvPr/>
        </p:nvSpPr>
        <p:spPr>
          <a:xfrm>
            <a:off x="748794" y="1716708"/>
            <a:ext cx="1089248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94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400" b="1" u="sng" spc="-1" dirty="0"/>
              <a:t>DOCUMENTACIÓN A PRESENTAR:</a:t>
            </a:r>
          </a:p>
          <a:p>
            <a:pPr marL="14040" algn="just">
              <a:lnSpc>
                <a:spcPct val="100000"/>
              </a:lnSpc>
            </a:pPr>
            <a:endParaRPr lang="es-ES" sz="1400" b="1" u="sng" spc="-1" dirty="0"/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10</a:t>
            </a:r>
            <a:r>
              <a:rPr lang="es-ES" sz="2200" spc="-1" dirty="0"/>
              <a:t>. </a:t>
            </a:r>
            <a:r>
              <a:rPr lang="es-ES" sz="2200" b="1" spc="-1" dirty="0"/>
              <a:t>Certificado costes simplificados </a:t>
            </a:r>
            <a:r>
              <a:rPr lang="es-ES" sz="2200" spc="-1" dirty="0"/>
              <a:t>(de hasta el 25% de los gastos)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11. Declaración</a:t>
            </a:r>
            <a:r>
              <a:rPr lang="es-ES" sz="2200" spc="-1" dirty="0"/>
              <a:t> compromiso presentación </a:t>
            </a:r>
            <a:r>
              <a:rPr lang="es-ES" sz="2200" b="1" spc="-1" dirty="0"/>
              <a:t>pagos pendientes</a:t>
            </a:r>
            <a:r>
              <a:rPr lang="es-ES" sz="2200" spc="-1" dirty="0"/>
              <a:t>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12. Declaración responsable </a:t>
            </a:r>
            <a:r>
              <a:rPr lang="es-ES" sz="2200" spc="-1" dirty="0"/>
              <a:t>sobre si la entidad tiene </a:t>
            </a:r>
            <a:r>
              <a:rPr lang="es-ES" sz="2200" b="1" spc="-1" dirty="0"/>
              <a:t>contabilidad separada o código contable específico.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13</a:t>
            </a:r>
            <a:r>
              <a:rPr lang="es-ES" sz="2200" spc="-1" dirty="0"/>
              <a:t>. </a:t>
            </a:r>
            <a:r>
              <a:rPr lang="es-ES" sz="2200" b="1" spc="-1" dirty="0"/>
              <a:t>Certificado de costes simplificados.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14. Hoja de Seguimiento de Actuaciones Realizadas.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15. Copia de los Cuestionarios</a:t>
            </a:r>
            <a:r>
              <a:rPr lang="es-ES" sz="2200" spc="-1" dirty="0"/>
              <a:t> </a:t>
            </a:r>
            <a:r>
              <a:rPr lang="es-ES" sz="2200" b="1" spc="-1" dirty="0"/>
              <a:t>ARI 21-27: </a:t>
            </a:r>
            <a:r>
              <a:rPr lang="es-ES" sz="2200" spc="-1" dirty="0"/>
              <a:t>iniciales, finales y a los 6 meses.</a:t>
            </a:r>
          </a:p>
          <a:p>
            <a:pPr marL="14040" algn="just">
              <a:lnSpc>
                <a:spcPct val="100000"/>
              </a:lnSpc>
            </a:pPr>
            <a:r>
              <a:rPr lang="es-ES" sz="2200" b="1" spc="-1" dirty="0"/>
              <a:t>16. Memoria Técnica </a:t>
            </a:r>
            <a:r>
              <a:rPr lang="es-ES" sz="2200" spc="-1" dirty="0">
                <a:solidFill>
                  <a:srgbClr val="FF0000"/>
                </a:solidFill>
              </a:rPr>
              <a:t>*Nuevo modelo de la memoria en la web, que se adapta al contenido que establece el Anexo I en la parte de “JUSTIFICACIÓN TÉCNICA”.</a:t>
            </a:r>
            <a:endParaRPr lang="es-ES" sz="1400" spc="-1" dirty="0">
              <a:solidFill>
                <a:srgbClr val="FF0000"/>
              </a:solidFill>
            </a:endParaRPr>
          </a:p>
          <a:p>
            <a:pPr marL="14040" algn="just">
              <a:lnSpc>
                <a:spcPct val="100000"/>
              </a:lnSpc>
            </a:pPr>
            <a:r>
              <a:rPr lang="es-ES" sz="2000" spc="-1" dirty="0"/>
              <a:t>Dentro de la memoria se incluyen los siguientes anexos: la </a:t>
            </a:r>
            <a:r>
              <a:rPr lang="es-ES" sz="2000" b="1" spc="-1" dirty="0"/>
              <a:t>relación de participantes y resultados obtenidos</a:t>
            </a:r>
            <a:r>
              <a:rPr lang="es-ES" sz="2000" spc="-1" dirty="0"/>
              <a:t>, el </a:t>
            </a:r>
            <a:r>
              <a:rPr lang="es-ES" sz="2000" b="1" spc="-1" dirty="0"/>
              <a:t>desglose de costes globales del proyecto y</a:t>
            </a:r>
            <a:r>
              <a:rPr lang="es-ES" sz="2000" spc="-1" dirty="0"/>
              <a:t> la </a:t>
            </a:r>
            <a:r>
              <a:rPr lang="es-ES" sz="2000" b="1" spc="-1" dirty="0"/>
              <a:t>hoja de control mensual</a:t>
            </a:r>
            <a:r>
              <a:rPr lang="es-ES" sz="2000" spc="-1" dirty="0"/>
              <a:t> de dedicación de horas al proyecto.</a:t>
            </a:r>
          </a:p>
          <a:p>
            <a:pPr marL="228600" indent="-214560" algn="just">
              <a:lnSpc>
                <a:spcPct val="100000"/>
              </a:lnSpc>
            </a:pPr>
            <a:endParaRPr lang="es-ES" sz="2400" b="0" strike="noStrike" spc="-1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96723792-30EA-C8AE-598A-D4D3189C7AC3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931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1291554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7" name="Imagen 6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F9A6F597-42D9-6957-8F14-AAF6E0E56C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2" y="-1"/>
            <a:ext cx="1163225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3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96710" y="1774124"/>
            <a:ext cx="11007272" cy="45274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ES" sz="2400" b="0" strike="noStrike" spc="-1" dirty="0">
                <a:latin typeface="Arial"/>
              </a:rPr>
              <a:t>		          </a:t>
            </a:r>
            <a:endParaRPr lang="es-ES" dirty="0"/>
          </a:p>
        </p:txBody>
      </p:sp>
      <p:sp>
        <p:nvSpPr>
          <p:cNvPr id="269" name="CustomShape 3"/>
          <p:cNvSpPr/>
          <p:nvPr/>
        </p:nvSpPr>
        <p:spPr>
          <a:xfrm>
            <a:off x="688018" y="1469887"/>
            <a:ext cx="10799805" cy="522072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228600" indent="-214560" algn="ctr">
              <a:lnSpc>
                <a:spcPct val="90000"/>
              </a:lnSpc>
            </a:pPr>
            <a:endParaRPr lang="es-ES" spc="-1" dirty="0">
              <a:solidFill>
                <a:srgbClr val="000000"/>
              </a:solidFill>
            </a:endParaRPr>
          </a:p>
          <a:p>
            <a:pPr marL="35694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b="1" spc="-1" dirty="0">
                <a:solidFill>
                  <a:srgbClr val="000000"/>
                </a:solidFill>
              </a:rPr>
              <a:t>Grabar</a:t>
            </a:r>
            <a:r>
              <a:rPr lang="es-ES" sz="2400" spc="-1" dirty="0">
                <a:solidFill>
                  <a:srgbClr val="000000"/>
                </a:solidFill>
              </a:rPr>
              <a:t> los indicadores de las personas participantes en el aplicativo.</a:t>
            </a:r>
            <a:endParaRPr lang="es-ES" sz="2400" b="1" spc="-1" dirty="0">
              <a:solidFill>
                <a:srgbClr val="000000"/>
              </a:solidFill>
            </a:endParaRPr>
          </a:p>
          <a:p>
            <a:pPr marL="228600" indent="-214560" algn="just">
              <a:lnSpc>
                <a:spcPct val="90000"/>
              </a:lnSpc>
            </a:pPr>
            <a:r>
              <a:rPr lang="es-ES" spc="-1" dirty="0">
                <a:solidFill>
                  <a:srgbClr val="000000"/>
                </a:solidFill>
              </a:rPr>
              <a:t>	</a:t>
            </a:r>
          </a:p>
          <a:p>
            <a:pPr marL="228600" indent="-214560" algn="just">
              <a:lnSpc>
                <a:spcPct val="90000"/>
              </a:lnSpc>
            </a:pPr>
            <a:endParaRPr lang="es-ES" sz="2800" u="sng" spc="-1" dirty="0">
              <a:solidFill>
                <a:srgbClr val="000000"/>
              </a:solidFill>
            </a:endParaRPr>
          </a:p>
          <a:p>
            <a:pPr marL="228600" indent="-214560" algn="just">
              <a:lnSpc>
                <a:spcPct val="90000"/>
              </a:lnSpc>
            </a:pPr>
            <a:endParaRPr lang="es-ES" sz="2800" u="sng" spc="-1" dirty="0">
              <a:solidFill>
                <a:srgbClr val="000000"/>
              </a:solidFill>
            </a:endParaRPr>
          </a:p>
          <a:p>
            <a:pPr marL="228600" indent="-214560" algn="just">
              <a:lnSpc>
                <a:spcPct val="90000"/>
              </a:lnSpc>
            </a:pPr>
            <a:r>
              <a:rPr lang="es-ES" sz="2800" spc="-1" dirty="0">
                <a:solidFill>
                  <a:srgbClr val="000000"/>
                </a:solidFill>
              </a:rPr>
              <a:t>                </a:t>
            </a:r>
            <a:r>
              <a:rPr lang="es-ES" sz="2800" u="sng" spc="-1" dirty="0">
                <a:solidFill>
                  <a:srgbClr val="000000"/>
                </a:solidFill>
              </a:rPr>
              <a:t>Cuestionarios</a:t>
            </a:r>
          </a:p>
          <a:p>
            <a:pPr marL="228600" indent="-214560" algn="just">
              <a:lnSpc>
                <a:spcPct val="90000"/>
              </a:lnSpc>
            </a:pPr>
            <a:r>
              <a:rPr lang="es-ES" sz="2800" spc="-1" dirty="0">
                <a:solidFill>
                  <a:srgbClr val="000000"/>
                </a:solidFill>
              </a:rPr>
              <a:t>                </a:t>
            </a:r>
            <a:r>
              <a:rPr lang="es-ES" sz="2800" u="sng" spc="-1" dirty="0">
                <a:solidFill>
                  <a:srgbClr val="000000"/>
                </a:solidFill>
              </a:rPr>
              <a:t>participantes</a:t>
            </a:r>
          </a:p>
          <a:p>
            <a:pPr marL="228600" indent="-214560">
              <a:lnSpc>
                <a:spcPct val="90000"/>
              </a:lnSpc>
            </a:pPr>
            <a:r>
              <a:rPr lang="es-ES" sz="2800" spc="-1" dirty="0">
                <a:solidFill>
                  <a:srgbClr val="000000"/>
                </a:solidFill>
              </a:rPr>
              <a:t>                       </a:t>
            </a:r>
            <a:r>
              <a:rPr lang="es-ES" sz="2800" u="sng" spc="-1" dirty="0">
                <a:solidFill>
                  <a:srgbClr val="000000"/>
                </a:solidFill>
              </a:rPr>
              <a:t>2023</a:t>
            </a:r>
            <a:endParaRPr lang="es-ES" sz="2800" spc="-1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s-ES" spc="-1" dirty="0"/>
              <a:t>	</a:t>
            </a:r>
          </a:p>
          <a:p>
            <a:pPr algn="just">
              <a:lnSpc>
                <a:spcPct val="90000"/>
              </a:lnSpc>
            </a:pPr>
            <a:endParaRPr lang="es-ES" spc="-1" dirty="0"/>
          </a:p>
          <a:p>
            <a:pPr algn="just">
              <a:lnSpc>
                <a:spcPct val="90000"/>
              </a:lnSpc>
            </a:pPr>
            <a:r>
              <a:rPr lang="es-ES" spc="-1" dirty="0"/>
              <a:t>	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21D00F-EC39-6BC7-0AC4-8E04C3603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276" y="209450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6E7BC60-B2D3-920A-8AE4-847511E8E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87"/>
            <a:ext cx="3302794" cy="1704512"/>
          </a:xfrm>
          <a:prstGeom prst="rect">
            <a:avLst/>
          </a:prstGeom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D3A9C74E-BE0A-C813-F1B9-1202E3C89F22}"/>
              </a:ext>
            </a:extLst>
          </p:cNvPr>
          <p:cNvSpPr/>
          <p:nvPr/>
        </p:nvSpPr>
        <p:spPr>
          <a:xfrm>
            <a:off x="3495211" y="540647"/>
            <a:ext cx="6049435" cy="92924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    2.</a:t>
            </a: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Indicadores (ARI 21-27)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6D9B8D-AA89-7543-C5B5-B973C8519985}"/>
              </a:ext>
            </a:extLst>
          </p:cNvPr>
          <p:cNvSpPr txBox="1"/>
          <p:nvPr/>
        </p:nvSpPr>
        <p:spPr>
          <a:xfrm>
            <a:off x="4587671" y="3022196"/>
            <a:ext cx="6747600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4560" algn="just">
              <a:lnSpc>
                <a:spcPct val="90000"/>
              </a:lnSpc>
            </a:pPr>
            <a:r>
              <a:rPr lang="es-ES" sz="2000" spc="-1" dirty="0">
                <a:solidFill>
                  <a:srgbClr val="000000"/>
                </a:solidFill>
              </a:rPr>
              <a:t>	</a:t>
            </a:r>
            <a:r>
              <a:rPr lang="es-ES" sz="2400" b="1" spc="-1" dirty="0">
                <a:solidFill>
                  <a:srgbClr val="000000"/>
                </a:solidFill>
              </a:rPr>
              <a:t>1. Iniciales</a:t>
            </a:r>
          </a:p>
          <a:p>
            <a:pPr marL="228600" indent="-214560" algn="just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</a:t>
            </a:r>
            <a:r>
              <a:rPr lang="es-ES" sz="2400" b="1" spc="-1" dirty="0">
                <a:solidFill>
                  <a:srgbClr val="000000"/>
                </a:solidFill>
              </a:rPr>
              <a:t>2. Finales</a:t>
            </a:r>
            <a:endParaRPr lang="es-ES" sz="2400" spc="-1" dirty="0"/>
          </a:p>
          <a:p>
            <a:pPr marL="228600" indent="-214560" algn="just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</a:t>
            </a:r>
            <a:r>
              <a:rPr lang="es-ES" sz="2400" b="1" spc="-1" dirty="0">
                <a:solidFill>
                  <a:srgbClr val="000000"/>
                </a:solidFill>
              </a:rPr>
              <a:t>3. A los 6 meses </a:t>
            </a:r>
            <a:r>
              <a:rPr lang="es-ES" sz="2400" spc="-1" dirty="0">
                <a:solidFill>
                  <a:srgbClr val="000000"/>
                </a:solidFill>
              </a:rPr>
              <a:t>de haber finalizado el itinerario la persona participante</a:t>
            </a:r>
          </a:p>
          <a:p>
            <a:endParaRPr lang="es-ES" dirty="0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9982CE27-8053-437F-1165-8C31649D5D2C}"/>
              </a:ext>
            </a:extLst>
          </p:cNvPr>
          <p:cNvSpPr/>
          <p:nvPr/>
        </p:nvSpPr>
        <p:spPr>
          <a:xfrm>
            <a:off x="4359988" y="2952361"/>
            <a:ext cx="227683" cy="186706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6453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96710" y="1774124"/>
            <a:ext cx="11007272" cy="45274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ES" sz="2400" b="0" strike="noStrike" spc="-1" dirty="0">
                <a:latin typeface="Arial"/>
              </a:rPr>
              <a:t>		          </a:t>
            </a:r>
            <a:endParaRPr lang="es-ES" dirty="0"/>
          </a:p>
        </p:txBody>
      </p:sp>
      <p:sp>
        <p:nvSpPr>
          <p:cNvPr id="269" name="CustomShape 3"/>
          <p:cNvSpPr/>
          <p:nvPr/>
        </p:nvSpPr>
        <p:spPr>
          <a:xfrm>
            <a:off x="1232774" y="2298318"/>
            <a:ext cx="9726451" cy="204385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471240" indent="-457200">
              <a:lnSpc>
                <a:spcPct val="90000"/>
              </a:lnSpc>
              <a:buFontTx/>
              <a:buChar char="-"/>
            </a:pPr>
            <a:r>
              <a:rPr lang="es-ES" sz="3200" spc="-1" dirty="0"/>
              <a:t>La publicidad debe haber sido enviada y validada, a través del correo </a:t>
            </a:r>
            <a:r>
              <a:rPr lang="es-ES" sz="3200" spc="-1" dirty="0">
                <a:hlinkClick r:id="rId2"/>
              </a:rPr>
              <a:t>localesitinerarisfse@gva.es</a:t>
            </a:r>
            <a:endParaRPr lang="es-ES" sz="3200" spc="-1" dirty="0"/>
          </a:p>
          <a:p>
            <a:pPr marL="14040">
              <a:lnSpc>
                <a:spcPct val="90000"/>
              </a:lnSpc>
            </a:pPr>
            <a:endParaRPr lang="es-ES" sz="3200" spc="-1" dirty="0"/>
          </a:p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471240" indent="-457200" algn="just">
              <a:lnSpc>
                <a:spcPct val="90000"/>
              </a:lnSpc>
              <a:buFontTx/>
              <a:buChar char="-"/>
            </a:pPr>
            <a:r>
              <a:rPr lang="es-ES" sz="3200" spc="-1" dirty="0"/>
              <a:t>Grabar en el </a:t>
            </a:r>
            <a:r>
              <a:rPr lang="es-ES" sz="3200" b="1" u="sng" spc="-1" dirty="0"/>
              <a:t>aplicativo ARIC-UE </a:t>
            </a:r>
            <a:r>
              <a:rPr lang="es-ES" sz="3200" spc="-1" dirty="0"/>
              <a:t>(Aplicativo Repositorio de Indicadores de Comunicación de la Unión Europea) los indicadores de comunicación y publicidad.</a:t>
            </a:r>
          </a:p>
          <a:p>
            <a:pPr marL="14040" algn="just">
              <a:lnSpc>
                <a:spcPct val="90000"/>
              </a:lnSpc>
            </a:pPr>
            <a:endParaRPr lang="es-ES" sz="3200" spc="-1" dirty="0"/>
          </a:p>
          <a:p>
            <a:pPr marL="14040" algn="just">
              <a:lnSpc>
                <a:spcPct val="90000"/>
              </a:lnSpc>
            </a:pPr>
            <a:endParaRPr lang="es-ES" spc="-1" dirty="0"/>
          </a:p>
          <a:p>
            <a:pPr marL="228600" indent="-214560" algn="just">
              <a:lnSpc>
                <a:spcPct val="90000"/>
              </a:lnSpc>
            </a:pPr>
            <a:endParaRPr lang="es-ES" spc="-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21D00F-EC39-6BC7-0AC4-8E04C3603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276" y="209450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6E7BC60-B2D3-920A-8AE4-847511E8E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7" y="83753"/>
            <a:ext cx="3302794" cy="1704512"/>
          </a:xfrm>
          <a:prstGeom prst="rect">
            <a:avLst/>
          </a:prstGeom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D3A9C74E-BE0A-C813-F1B9-1202E3C89F22}"/>
              </a:ext>
            </a:extLst>
          </p:cNvPr>
          <p:cNvSpPr/>
          <p:nvPr/>
        </p:nvSpPr>
        <p:spPr>
          <a:xfrm>
            <a:off x="3215493" y="571229"/>
            <a:ext cx="6519594" cy="917496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3. Comunicación (ARIC-UE)</a:t>
            </a:r>
            <a:endParaRPr lang="es-E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163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41A1E53-8E4E-461C-5607-D064AC52E35F}"/>
              </a:ext>
            </a:extLst>
          </p:cNvPr>
          <p:cNvSpPr txBox="1"/>
          <p:nvPr/>
        </p:nvSpPr>
        <p:spPr>
          <a:xfrm>
            <a:off x="3245750" y="3193553"/>
            <a:ext cx="597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localesitinerarisfse@gva.es</a:t>
            </a: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400C84A8-3E1D-BA53-BFFA-C9895B138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7" y="83753"/>
            <a:ext cx="3302794" cy="170451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DCD7AE6-FC89-0CD5-8278-1D5F574B9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73" y="209450"/>
            <a:ext cx="1401940" cy="1420427"/>
          </a:xfrm>
          <a:prstGeom prst="rect">
            <a:avLst/>
          </a:prstGeom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80C43986-1287-2C58-70DF-443EB3606FC9}"/>
              </a:ext>
            </a:extLst>
          </p:cNvPr>
          <p:cNvSpPr/>
          <p:nvPr/>
        </p:nvSpPr>
        <p:spPr>
          <a:xfrm>
            <a:off x="3654465" y="494568"/>
            <a:ext cx="5161953" cy="882881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latin typeface="Arial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5444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2"/>
          <p:cNvSpPr/>
          <p:nvPr/>
        </p:nvSpPr>
        <p:spPr>
          <a:xfrm>
            <a:off x="1233520" y="1901172"/>
            <a:ext cx="10315085" cy="42161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sz="600" strike="noStrike" spc="-1" dirty="0"/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43F2768B-01FD-4831-BB78-734ED909A63B}"/>
              </a:ext>
            </a:extLst>
          </p:cNvPr>
          <p:cNvSpPr/>
          <p:nvPr/>
        </p:nvSpPr>
        <p:spPr>
          <a:xfrm>
            <a:off x="2947487" y="413735"/>
            <a:ext cx="6887150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CONTRATO PROGRAMA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10B1529-82DA-A834-2B08-EC2ED9D3F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73" y="284085"/>
            <a:ext cx="1401940" cy="1420427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262DFE3B-C722-D95E-94F7-3DCA536EA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30" y="0"/>
            <a:ext cx="3302794" cy="170451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EB99042-E1B2-F2B1-712E-ABA4CDC5CCE9}"/>
              </a:ext>
            </a:extLst>
          </p:cNvPr>
          <p:cNvSpPr txBox="1"/>
          <p:nvPr/>
        </p:nvSpPr>
        <p:spPr>
          <a:xfrm>
            <a:off x="1007609" y="2049600"/>
            <a:ext cx="9950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- Los itinerarios de inclusión social se contemplan y regulan en la </a:t>
            </a:r>
            <a:r>
              <a:rPr lang="es-ES" sz="2400" b="1" u="sng" dirty="0"/>
              <a:t>Ficha 3.3- Servicio de inclusión social</a:t>
            </a:r>
            <a:r>
              <a:rPr lang="es-ES" sz="2400" dirty="0"/>
              <a:t> y su </a:t>
            </a:r>
            <a:r>
              <a:rPr lang="es-ES" sz="2400" b="1" u="sng" dirty="0"/>
              <a:t>Anexo I</a:t>
            </a:r>
            <a:r>
              <a:rPr lang="es-ES" sz="2400" b="1" dirty="0"/>
              <a:t> </a:t>
            </a:r>
            <a:r>
              <a:rPr lang="es-ES" sz="2400" dirty="0"/>
              <a:t>del CONTRATO PROGRAMA 2021-2024.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- Además, hay que estar a la </a:t>
            </a:r>
            <a:r>
              <a:rPr lang="es-ES" sz="2400" b="1" u="sng" dirty="0"/>
              <a:t>adenda firmada</a:t>
            </a:r>
            <a:r>
              <a:rPr lang="es-ES" sz="2400" b="1" dirty="0"/>
              <a:t> por cada entidad local </a:t>
            </a:r>
            <a:r>
              <a:rPr lang="es-ES" sz="2400" dirty="0"/>
              <a:t>en la que se especifican, entre otros aspectos, el número de profesionales y sus perfiles financiables y el importe de la ayuda.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- Personas objeto de atención: </a:t>
            </a:r>
            <a:r>
              <a:rPr lang="es-ES" sz="2400" b="1" dirty="0"/>
              <a:t>personas en riesgo o situación de exclusión social o especial vulnerabilidad.</a:t>
            </a:r>
          </a:p>
          <a:p>
            <a:pPr algn="just"/>
            <a:endParaRPr lang="es-ES" sz="2400" dirty="0"/>
          </a:p>
          <a:p>
            <a:pPr algn="just"/>
            <a:endParaRPr lang="es-E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2"/>
          <p:cNvSpPr/>
          <p:nvPr/>
        </p:nvSpPr>
        <p:spPr>
          <a:xfrm>
            <a:off x="1233520" y="1901172"/>
            <a:ext cx="10315085" cy="42161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 sz="600" strike="noStrike" spc="-1" dirty="0"/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43F2768B-01FD-4831-BB78-734ED909A63B}"/>
              </a:ext>
            </a:extLst>
          </p:cNvPr>
          <p:cNvSpPr/>
          <p:nvPr/>
        </p:nvSpPr>
        <p:spPr>
          <a:xfrm>
            <a:off x="2947487" y="413735"/>
            <a:ext cx="6887150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CONTRATO PROGRAMA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10B1529-82DA-A834-2B08-EC2ED9D3F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73" y="284085"/>
            <a:ext cx="1401940" cy="1420427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262DFE3B-C722-D95E-94F7-3DCA536EA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30" y="0"/>
            <a:ext cx="3302794" cy="170451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EB99042-E1B2-F2B1-712E-ABA4CDC5CCE9}"/>
              </a:ext>
            </a:extLst>
          </p:cNvPr>
          <p:cNvSpPr txBox="1"/>
          <p:nvPr/>
        </p:nvSpPr>
        <p:spPr>
          <a:xfrm>
            <a:off x="1038961" y="1901172"/>
            <a:ext cx="10114077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- Actuaciones financiables: </a:t>
            </a:r>
            <a:r>
              <a:rPr lang="es-ES" sz="2400" dirty="0"/>
              <a:t>las destinadas a la financiación de los gastos derivados de la realización de </a:t>
            </a:r>
            <a:r>
              <a:rPr lang="es-ES" sz="2400" u="sng" dirty="0"/>
              <a:t>itinerarios individualizados de inclusión social.</a:t>
            </a:r>
          </a:p>
          <a:p>
            <a:pPr algn="just"/>
            <a:endParaRPr lang="es-ES" sz="2400" u="sng" dirty="0"/>
          </a:p>
          <a:p>
            <a:pPr algn="just"/>
            <a:endParaRPr lang="es-ES" sz="2400" u="sng" dirty="0"/>
          </a:p>
          <a:p>
            <a:pPr algn="just"/>
            <a:r>
              <a:rPr lang="es-ES" sz="2400" b="1" dirty="0"/>
              <a:t>-</a:t>
            </a:r>
            <a:r>
              <a:rPr lang="es-ES" sz="2400" b="1" dirty="0">
                <a:solidFill>
                  <a:schemeClr val="bg1"/>
                </a:solidFill>
              </a:rPr>
              <a:t>_</a:t>
            </a:r>
            <a:r>
              <a:rPr lang="es-ES" sz="2400" b="1" dirty="0"/>
              <a:t>Fases de un itinerario:</a:t>
            </a:r>
            <a:r>
              <a:rPr lang="es-ES" sz="2400" dirty="0"/>
              <a:t> actuaciones que debe comprender el itinerario individualizado:</a:t>
            </a:r>
          </a:p>
          <a:p>
            <a:pPr algn="just"/>
            <a:endParaRPr lang="es-ES" sz="1050" dirty="0"/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/>
              <a:t>Acogida y diagnóstico individualizado.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/>
              <a:t>Diseño y desarrollo del itinerario individualizado (atención social, desarrollo competencial, alfabetización digital, cursos y talleres…).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dirty="0"/>
              <a:t>Acompañamiento: tutorías individuales o colectivas…</a:t>
            </a:r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466881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</a:t>
            </a: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ayuda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98E922-428C-E2E5-3E0D-2F11A8714062}"/>
              </a:ext>
            </a:extLst>
          </p:cNvPr>
          <p:cNvSpPr txBox="1"/>
          <p:nvPr/>
        </p:nvSpPr>
        <p:spPr>
          <a:xfrm>
            <a:off x="1004797" y="1899715"/>
            <a:ext cx="1033376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Documentación e </a:t>
            </a:r>
            <a:r>
              <a:rPr lang="es-ES" sz="2400" b="1" dirty="0">
                <a:solidFill>
                  <a:srgbClr val="00B050"/>
                </a:solidFill>
              </a:rPr>
              <a:t>INSTRUCCIONES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b="1" dirty="0">
                <a:solidFill>
                  <a:srgbClr val="00B050"/>
                </a:solidFill>
              </a:rPr>
              <a:t>para la justificación económica y técnica</a:t>
            </a:r>
            <a:r>
              <a:rPr lang="es-ES" sz="2400" dirty="0"/>
              <a:t>: en nuestra </a:t>
            </a:r>
            <a:r>
              <a:rPr lang="es-ES" sz="2400" b="1" dirty="0"/>
              <a:t>página web</a:t>
            </a:r>
            <a:r>
              <a:rPr lang="es-ES" sz="2400" dirty="0"/>
              <a:t>, en el botón morado “</a:t>
            </a:r>
            <a:r>
              <a:rPr lang="es-ES" sz="2400" b="1" dirty="0"/>
              <a:t>Período de programación 2021-2027”</a:t>
            </a:r>
            <a:r>
              <a:rPr lang="es-ES" sz="2400" dirty="0"/>
              <a:t>, dentro del apartado </a:t>
            </a:r>
            <a:r>
              <a:rPr lang="es-ES" sz="2400" b="1" dirty="0"/>
              <a:t>“GESTIÓN Y SEGUIMIENTO”, </a:t>
            </a:r>
            <a:r>
              <a:rPr lang="es-ES" sz="2400" dirty="0"/>
              <a:t>en </a:t>
            </a:r>
            <a:r>
              <a:rPr lang="es-ES" sz="2400" b="1" dirty="0"/>
              <a:t>“entidades locales”:</a:t>
            </a:r>
            <a:r>
              <a:rPr lang="es-ES" sz="2400" b="1" dirty="0">
                <a:solidFill>
                  <a:schemeClr val="bg1"/>
                </a:solidFill>
              </a:rPr>
              <a:t> </a:t>
            </a:r>
            <a:r>
              <a:rPr lang="es-ES" sz="2400" dirty="0">
                <a:sym typeface="Wingdings" panose="05000000000000000000" pitchFamily="2" charset="2"/>
                <a:hlinkClick r:id="rId4"/>
              </a:rPr>
              <a:t>https://inclusio.gva.es/es/web/integracion-inclusionsocial-cooperacion/fse/periode-programacio-2021-2027/gestio-i-seguiment/itineraris-entitats-locals</a:t>
            </a:r>
            <a:endParaRPr lang="es-ES" sz="2400" dirty="0">
              <a:sym typeface="Wingdings" panose="05000000000000000000" pitchFamily="2" charset="2"/>
            </a:endParaRPr>
          </a:p>
          <a:p>
            <a:pPr algn="just"/>
            <a:endParaRPr lang="es-ES" sz="2400" dirty="0"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ym typeface="Wingdings" panose="05000000000000000000" pitchFamily="2" charset="2"/>
              </a:rPr>
              <a:t>Los logos e información sobre la obligación de comunicación y publicidad: en nuestra </a:t>
            </a:r>
            <a:r>
              <a:rPr lang="es-ES" sz="2400" b="1" dirty="0">
                <a:sym typeface="Wingdings" panose="05000000000000000000" pitchFamily="2" charset="2"/>
              </a:rPr>
              <a:t>web, </a:t>
            </a:r>
            <a:r>
              <a:rPr lang="es-ES" sz="2400" dirty="0">
                <a:sym typeface="Wingdings" panose="05000000000000000000" pitchFamily="2" charset="2"/>
              </a:rPr>
              <a:t>en el botón morado </a:t>
            </a:r>
            <a:r>
              <a:rPr lang="es-ES" sz="2400" b="1" dirty="0">
                <a:sym typeface="Wingdings" panose="05000000000000000000" pitchFamily="2" charset="2"/>
              </a:rPr>
              <a:t>“Período de programación 2021-2027”, </a:t>
            </a:r>
            <a:r>
              <a:rPr lang="es-ES" sz="2400" dirty="0">
                <a:sym typeface="Wingdings" panose="05000000000000000000" pitchFamily="2" charset="2"/>
              </a:rPr>
              <a:t>dentro del apartado </a:t>
            </a:r>
            <a:r>
              <a:rPr lang="es-ES" sz="2400" b="1" dirty="0">
                <a:sym typeface="Wingdings" panose="05000000000000000000" pitchFamily="2" charset="2"/>
              </a:rPr>
              <a:t>“COMUNICACIÓN”: </a:t>
            </a:r>
            <a:r>
              <a:rPr lang="es-ES" sz="2400" dirty="0">
                <a:sym typeface="Wingdings" panose="05000000000000000000" pitchFamily="2" charset="2"/>
                <a:hlinkClick r:id="rId5"/>
              </a:rPr>
              <a:t>https://inclusio.gva.es/es/web/integracion-inclusionsocial-cooperacion/fse/periode-programacio-2021-2027/comunicacio</a:t>
            </a:r>
            <a:endParaRPr lang="es-ES" sz="2000" b="0" strike="noStrike" spc="-1" dirty="0"/>
          </a:p>
          <a:p>
            <a:endParaRPr lang="es-ES" b="0" strike="noStrike" spc="-1" dirty="0"/>
          </a:p>
          <a:p>
            <a:pPr marL="285750" indent="-285750">
              <a:buFontTx/>
              <a:buChar char="-"/>
            </a:pPr>
            <a:endParaRPr lang="es-ES" sz="2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513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</a:t>
            </a: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ayuda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0C90102-08AD-5EEA-37A6-CC5F99C5ED2A}"/>
              </a:ext>
            </a:extLst>
          </p:cNvPr>
          <p:cNvSpPr txBox="1"/>
          <p:nvPr/>
        </p:nvSpPr>
        <p:spPr>
          <a:xfrm>
            <a:off x="1294912" y="1900445"/>
            <a:ext cx="96021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s-ES" sz="1800" spc="-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0" strike="noStrike" spc="-1" dirty="0"/>
              <a:t>El plazo máximo para aportar la documentación para la justificación es </a:t>
            </a:r>
            <a:r>
              <a:rPr lang="es-ES" sz="2400" b="1" u="sng" strike="noStrike" spc="-1" dirty="0"/>
              <a:t>hasta el 31 de enero de 2024.</a:t>
            </a:r>
          </a:p>
          <a:p>
            <a:pPr algn="just"/>
            <a:endParaRPr lang="es-ES" sz="2400" spc="-1" dirty="0"/>
          </a:p>
          <a:p>
            <a:pPr algn="just"/>
            <a:endParaRPr lang="es-ES" sz="2400" spc="-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0" strike="noStrike" spc="-1" dirty="0"/>
              <a:t>Toda </a:t>
            </a:r>
            <a:r>
              <a:rPr lang="es-ES" sz="2400" b="1" strike="noStrike" spc="-1" dirty="0"/>
              <a:t>aportación de documentación </a:t>
            </a:r>
            <a:r>
              <a:rPr lang="es-ES" sz="2400" spc="-1" dirty="0"/>
              <a:t>y,</a:t>
            </a:r>
            <a:r>
              <a:rPr lang="es-ES" sz="2400" b="1" spc="-1" dirty="0"/>
              <a:t> </a:t>
            </a:r>
            <a:r>
              <a:rPr lang="es-ES" sz="2400" spc="-1" dirty="0"/>
              <a:t>en concreto, para </a:t>
            </a:r>
            <a:r>
              <a:rPr lang="es-ES" sz="2400" b="0" strike="noStrike" spc="-1" dirty="0"/>
              <a:t>la justificación económica y </a:t>
            </a:r>
            <a:r>
              <a:rPr lang="es-ES" sz="2400" spc="-1" dirty="0"/>
              <a:t>técnica de la ayuda se realizará a </a:t>
            </a:r>
            <a:r>
              <a:rPr lang="es-ES" sz="2400" b="0" strike="noStrike" spc="-1" dirty="0"/>
              <a:t>través del trámite de aportación de documentación siguiente: </a:t>
            </a:r>
            <a:r>
              <a:rPr lang="es-ES" sz="2400" b="0" strike="noStrike" spc="-1" dirty="0">
                <a:hlinkClick r:id="rId4"/>
              </a:rPr>
              <a:t>https://sede.gva.es/es/inicio/procedimientos?id_proc=22646</a:t>
            </a:r>
            <a:endParaRPr lang="es-ES" sz="2400" b="0" strike="noStrike" spc="-1" dirty="0"/>
          </a:p>
          <a:p>
            <a:pPr algn="just"/>
            <a:endParaRPr lang="es-ES" sz="2400" spc="-1" dirty="0"/>
          </a:p>
          <a:p>
            <a:pPr algn="just"/>
            <a:endParaRPr lang="es-ES" sz="2400" spc="-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b="0" strike="noStrike" spc="-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89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B004059F-0706-473C-A711-6B3FB1DB7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5242" y="490306"/>
            <a:ext cx="6738151" cy="72390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Gestión de la ayuda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CE92C0-7820-6D7C-2777-3DE6C7BF7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363" y="284085"/>
            <a:ext cx="1401940" cy="1420427"/>
          </a:xfrm>
          <a:prstGeom prst="rect">
            <a:avLst/>
          </a:prstGeom>
        </p:spPr>
      </p:pic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2CC03B81-C736-E5FF-1F52-0C68082DA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260E66C-8F58-8F21-A0EB-C811034725B7}"/>
              </a:ext>
            </a:extLst>
          </p:cNvPr>
          <p:cNvSpPr txBox="1"/>
          <p:nvPr/>
        </p:nvSpPr>
        <p:spPr>
          <a:xfrm>
            <a:off x="1227091" y="3080965"/>
            <a:ext cx="3542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OBLIGACIONES</a:t>
            </a:r>
          </a:p>
          <a:p>
            <a:pPr algn="ctr"/>
            <a:r>
              <a:rPr lang="es-ES" sz="3600" b="1" dirty="0"/>
              <a:t>FSE+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E2CB1A-83A7-FBD1-F979-428812C6CD55}"/>
              </a:ext>
            </a:extLst>
          </p:cNvPr>
          <p:cNvSpPr txBox="1"/>
          <p:nvPr/>
        </p:nvSpPr>
        <p:spPr>
          <a:xfrm>
            <a:off x="5283356" y="2573134"/>
            <a:ext cx="5734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1. Justificación económica y técnica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2. Indicadores (ARI 21-27)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3. Comunicación (ARIC-UE)</a:t>
            </a:r>
            <a:endParaRPr lang="es-ES" sz="2800" dirty="0">
              <a:highlight>
                <a:srgbClr val="FFFF00"/>
              </a:highlight>
            </a:endParaRPr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2A56F507-7591-A010-4797-4F227DAA4DE0}"/>
              </a:ext>
            </a:extLst>
          </p:cNvPr>
          <p:cNvSpPr/>
          <p:nvPr/>
        </p:nvSpPr>
        <p:spPr>
          <a:xfrm>
            <a:off x="4554811" y="2430488"/>
            <a:ext cx="594802" cy="250128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89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2"/>
          <p:cNvSpPr/>
          <p:nvPr/>
        </p:nvSpPr>
        <p:spPr>
          <a:xfrm>
            <a:off x="116878" y="2053873"/>
            <a:ext cx="11679480" cy="472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801720" lvl="1" indent="-3351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es-ES" sz="2200" b="0" strike="noStrike" spc="-1" dirty="0">
              <a:latin typeface="Arial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60A17FB-7B38-4BED-AB78-936EEC2BB73C}"/>
              </a:ext>
            </a:extLst>
          </p:cNvPr>
          <p:cNvSpPr/>
          <p:nvPr/>
        </p:nvSpPr>
        <p:spPr>
          <a:xfrm>
            <a:off x="116878" y="1704512"/>
            <a:ext cx="11034583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ES" b="1" u="sng" dirty="0"/>
              <a:t>GASTOS FINANCIABLES: </a:t>
            </a:r>
            <a:r>
              <a:rPr lang="es-ES" dirty="0"/>
              <a:t>COMO MÁXIMO, EL TOTAL QUE RESULTE DE LA SUMA ENTRE EL IMPORTE DE GASTOS DE PERSONAL Y UN 25% DEL MISMO, EN CONCEPTO DE OTROS GASTOS. </a:t>
            </a:r>
            <a:r>
              <a:rPr lang="es-ES" b="1" dirty="0">
                <a:solidFill>
                  <a:srgbClr val="FF0000"/>
                </a:solidFill>
              </a:rPr>
              <a:t>[</a:t>
            </a:r>
            <a:r>
              <a:rPr lang="es-ES" sz="1800" b="1" dirty="0">
                <a:solidFill>
                  <a:srgbClr val="FF0000"/>
                </a:solidFill>
              </a:rPr>
              <a:t>PENDIENTE PUBLICACIÓN NUEVA ORDEN DE GASTOS SUBVENCIONABLES POR EL FSE+ (PO 2021-2027)].</a:t>
            </a:r>
          </a:p>
          <a:p>
            <a:pPr lvl="1" algn="ctr"/>
            <a:endParaRPr lang="es-ES" sz="1100" b="1" u="sng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 dirty="0"/>
              <a:t>GASTOS DIRECTOS DE PERSONAL: </a:t>
            </a:r>
            <a:r>
              <a:rPr lang="es-ES" dirty="0"/>
              <a:t>costes salariales brutos, incluidos los de Seguridad Social, correspondientes a la contratación de personal laboral o el nombramiento de personal funcionario, directamente relacionado con la ejecución de la actuación y el desarrollo del programa de itinerarios.</a:t>
            </a:r>
          </a:p>
          <a:p>
            <a:pPr lvl="1" algn="ctr"/>
            <a:r>
              <a:rPr lang="es-ES" sz="1600" b="1" dirty="0"/>
              <a:t> *Perfiles de los profesionales e importes: los establecidos en la adenda firmada por cada entidad local.</a:t>
            </a:r>
          </a:p>
          <a:p>
            <a:pPr lvl="1" algn="ctr"/>
            <a:r>
              <a:rPr lang="es-ES" sz="1600" b="1" dirty="0"/>
              <a:t>*Las imputaciones parciales de personal no pueden ser inferiores al 50% de la jornada completa.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s-ES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b="1" dirty="0"/>
              <a:t>OTROS GASTOS: </a:t>
            </a:r>
            <a:r>
              <a:rPr lang="es-ES" dirty="0"/>
              <a:t>el </a:t>
            </a:r>
            <a:r>
              <a:rPr lang="es-ES" b="1" dirty="0"/>
              <a:t>25% </a:t>
            </a:r>
            <a:r>
              <a:rPr lang="es-ES" dirty="0"/>
              <a:t>de los gastos de personal imputado al proyecto de itinerarios: los enumerados en el Anexo I de la Ficha 3.3 del Contrato Programa: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1600" b="1" dirty="0"/>
              <a:t>Materiales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1600" b="1" dirty="0"/>
              <a:t>Becas y ayudas</a:t>
            </a:r>
            <a:r>
              <a:rPr lang="es-ES" sz="1600" dirty="0"/>
              <a:t>	 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1600" b="1" dirty="0"/>
              <a:t>Seguros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1600" dirty="0"/>
              <a:t>Gastos relativos a la </a:t>
            </a:r>
            <a:r>
              <a:rPr lang="es-ES" sz="1600" b="1" dirty="0"/>
              <a:t>realización de cursos</a:t>
            </a:r>
            <a:r>
              <a:rPr lang="es-ES" sz="1600" dirty="0"/>
              <a:t>, derivados de la celebración de jornadas, seminarios, actividades </a:t>
            </a:r>
            <a:r>
              <a:rPr lang="es-ES" sz="1600" b="1" dirty="0"/>
              <a:t>vinculadas al programa </a:t>
            </a:r>
            <a:r>
              <a:rPr lang="es-ES" sz="1600" dirty="0"/>
              <a:t>financiado, otros </a:t>
            </a:r>
            <a:r>
              <a:rPr lang="es-ES" sz="1600" b="1" dirty="0"/>
              <a:t>gastos de funcionamiento </a:t>
            </a:r>
            <a:r>
              <a:rPr lang="es-ES" sz="1600" dirty="0"/>
              <a:t>(luz, agua, calefacción, limpieza…)</a:t>
            </a:r>
          </a:p>
          <a:p>
            <a:pPr lvl="2" algn="just"/>
            <a:r>
              <a:rPr lang="es-ES" sz="2200" dirty="0"/>
              <a:t>	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379380B-30D3-893F-BDE9-121F93A86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418" y="325080"/>
            <a:ext cx="1401940" cy="1420427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97572EE1-45C3-4D73-810D-7AFC726EE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2" name="CustomShape 1">
            <a:extLst>
              <a:ext uri="{FF2B5EF4-FFF2-40B4-BE49-F238E27FC236}">
                <a16:creationId xmlns:a16="http://schemas.microsoft.com/office/drawing/2014/main" id="{54A36769-8EB9-EFD8-6257-A974C0C1407A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96AAB32-95D2-474C-A01F-C8638AD8B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707" y="1680958"/>
            <a:ext cx="10982855" cy="4602395"/>
          </a:xfrm>
        </p:spPr>
        <p:txBody>
          <a:bodyPr>
            <a:noAutofit/>
          </a:bodyPr>
          <a:lstStyle/>
          <a:p>
            <a:endParaRPr lang="es-ES" sz="1600" dirty="0"/>
          </a:p>
          <a:p>
            <a:pPr algn="just"/>
            <a:endParaRPr lang="es-ES" sz="20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F0A5570-6350-42C9-90D2-8503D5A15B1F}"/>
              </a:ext>
            </a:extLst>
          </p:cNvPr>
          <p:cNvSpPr/>
          <p:nvPr/>
        </p:nvSpPr>
        <p:spPr>
          <a:xfrm>
            <a:off x="827903" y="1680958"/>
            <a:ext cx="108986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400" b="1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u="sng" dirty="0"/>
              <a:t>SUBCONTRATACIÓN</a:t>
            </a:r>
            <a:r>
              <a:rPr lang="es-ES" sz="2400" dirty="0"/>
              <a:t> (Art. 29.1 Ley 38/2003): no se permite la subcontratación, entendiendo que una entidad subcontrata cuando concierta con terceros la ejecución total o parcial de la actividad que constituye el objeto de las actuaciones.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u="sng" dirty="0"/>
              <a:t>REQUISITOS PARA QUE LOS GASTOS SEAN ELEGIBLES Y SE PUEDAN IMPUTAR:</a:t>
            </a:r>
          </a:p>
          <a:p>
            <a:pPr algn="just"/>
            <a:r>
              <a:rPr lang="es-ES" sz="2300" dirty="0"/>
              <a:t>              - Estar relacionados de manera indubitada con el proyecto de itinerarios.</a:t>
            </a:r>
          </a:p>
          <a:p>
            <a:pPr algn="just"/>
            <a:r>
              <a:rPr lang="es-ES" sz="2300" dirty="0"/>
              <a:t>              - Actividades ejecutadas desde el 1 de enero hasta el 31 de diciembre 2023.</a:t>
            </a:r>
          </a:p>
          <a:p>
            <a:pPr algn="just"/>
            <a:endParaRPr lang="es-E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u="sng" dirty="0"/>
              <a:t>REINTEGRO: </a:t>
            </a:r>
            <a:r>
              <a:rPr lang="es-ES" sz="2400" dirty="0"/>
              <a:t>se reintegrará la parte de la ayuda concedida y no justificada.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3BB812-E771-A779-9524-0F814CCC9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18" y="260531"/>
            <a:ext cx="1401940" cy="1420427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646007D1-CEBC-7D7A-7BC2-31D2870E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6" name="CustomShape 1">
            <a:extLst>
              <a:ext uri="{FF2B5EF4-FFF2-40B4-BE49-F238E27FC236}">
                <a16:creationId xmlns:a16="http://schemas.microsoft.com/office/drawing/2014/main" id="{1A9EF728-AC2F-2BC2-FE44-9283C9952099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2454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96AAB32-95D2-474C-A01F-C8638AD8B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707" y="1680958"/>
            <a:ext cx="10982855" cy="4602395"/>
          </a:xfrm>
        </p:spPr>
        <p:txBody>
          <a:bodyPr>
            <a:noAutofit/>
          </a:bodyPr>
          <a:lstStyle/>
          <a:p>
            <a:endParaRPr lang="es-ES" sz="1600" dirty="0"/>
          </a:p>
          <a:p>
            <a:pPr algn="just"/>
            <a:endParaRPr lang="es-ES" sz="20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F0A5570-6350-42C9-90D2-8503D5A15B1F}"/>
              </a:ext>
            </a:extLst>
          </p:cNvPr>
          <p:cNvSpPr/>
          <p:nvPr/>
        </p:nvSpPr>
        <p:spPr>
          <a:xfrm>
            <a:off x="827903" y="1680958"/>
            <a:ext cx="1089865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b="1" u="sng" dirty="0"/>
              <a:t>GASTOS NO FINANCIABLES</a:t>
            </a:r>
            <a:r>
              <a:rPr lang="es-ES" sz="2400" b="1" dirty="0"/>
              <a:t>: </a:t>
            </a:r>
            <a:r>
              <a:rPr lang="es-ES" sz="2400" dirty="0"/>
              <a:t>entre otros: </a:t>
            </a:r>
          </a:p>
          <a:p>
            <a:pPr algn="just"/>
            <a:endParaRPr lang="es-ES" sz="1000" dirty="0"/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Gastos y pagos </a:t>
            </a:r>
            <a:r>
              <a:rPr lang="es-ES" sz="2200" dirty="0"/>
              <a:t>realizados </a:t>
            </a:r>
            <a:r>
              <a:rPr lang="es-ES" sz="2200" b="1" dirty="0"/>
              <a:t>fuera de los plazos </a:t>
            </a:r>
            <a:r>
              <a:rPr lang="es-ES" sz="2200" dirty="0"/>
              <a:t>de ejecución del programa y de la justificación.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Gastos</a:t>
            </a:r>
            <a:r>
              <a:rPr lang="es-ES" sz="2200" dirty="0"/>
              <a:t> asociados al </a:t>
            </a:r>
            <a:r>
              <a:rPr lang="es-ES" sz="2200" b="1" dirty="0"/>
              <a:t>personal no relacionado </a:t>
            </a:r>
            <a:r>
              <a:rPr lang="es-ES" sz="2200" dirty="0"/>
              <a:t>con el proyecto de itinerarios.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Bienes inventariables </a:t>
            </a:r>
            <a:r>
              <a:rPr lang="es-ES" sz="2200" dirty="0"/>
              <a:t>(adquisición de mobiliario, equipos informáticos o de telefonía…)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La realización de gastos de inversión.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Inversiones</a:t>
            </a:r>
            <a:r>
              <a:rPr lang="es-ES" sz="2200" dirty="0"/>
              <a:t> financiadas mediante </a:t>
            </a:r>
            <a:r>
              <a:rPr lang="es-ES" sz="2200" b="1" dirty="0"/>
              <a:t>arrendamiento financiero (leasing) y renting.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Intereses deudores </a:t>
            </a:r>
            <a:r>
              <a:rPr lang="es-ES" sz="2200" dirty="0"/>
              <a:t>de cuentas bancarias, recargos, gastos derivados de operaciones de crédito…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Sanciones</a:t>
            </a:r>
            <a:r>
              <a:rPr lang="es-ES" sz="2200" dirty="0"/>
              <a:t> administrativas y penales y </a:t>
            </a:r>
            <a:r>
              <a:rPr lang="es-ES" sz="2200" b="1" dirty="0"/>
              <a:t>gastos de procedimientos judiciales</a:t>
            </a:r>
            <a:r>
              <a:rPr lang="es-ES" sz="22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Impuestos </a:t>
            </a:r>
            <a:r>
              <a:rPr lang="es-ES" sz="2200" dirty="0"/>
              <a:t>indirectos</a:t>
            </a:r>
            <a:r>
              <a:rPr lang="es-ES" sz="2200" b="1" dirty="0"/>
              <a:t> </a:t>
            </a:r>
            <a:r>
              <a:rPr lang="es-ES" sz="2200" dirty="0"/>
              <a:t>(IVA) susceptibles de recuperación o compensación, impuestos personales sobre la renta (IRPF).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dirty="0"/>
              <a:t>Gastos extras de hotel y gastos suntuarios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/>
          </a:p>
          <a:p>
            <a:pPr algn="just"/>
            <a:r>
              <a:rPr lang="es-ES" sz="2400" dirty="0"/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3BB812-E771-A779-9524-0F814CCC9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18" y="260531"/>
            <a:ext cx="1401940" cy="1420427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646007D1-CEBC-7D7A-7BC2-31D2870E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:a16="http://schemas.microsoft.com/office/drawing/2014/main" id="{7723DE8C-B1FB-4A0A-50B7-CE74B5C91DAE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 y técnica</a:t>
            </a:r>
            <a:r>
              <a:rPr lang="es-ES" sz="32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171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1237</Words>
  <Application>Microsoft Office PowerPoint</Application>
  <PresentationFormat>Panorámica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Courier New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Gestión de la ayuda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AGULLO RODRIGUEZ, ENRIQUETA</dc:creator>
  <cp:lastModifiedBy>FURIO DURBA, LAURA</cp:lastModifiedBy>
  <cp:revision>214</cp:revision>
  <cp:lastPrinted>2021-09-23T11:46:19Z</cp:lastPrinted>
  <dcterms:created xsi:type="dcterms:W3CDTF">2021-09-21T13:47:30Z</dcterms:created>
  <dcterms:modified xsi:type="dcterms:W3CDTF">2024-01-09T10:03:59Z</dcterms:modified>
</cp:coreProperties>
</file>