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7" r:id="rId15"/>
    <p:sldId id="278" r:id="rId16"/>
    <p:sldId id="279" r:id="rId17"/>
    <p:sldId id="282" r:id="rId18"/>
    <p:sldId id="260" r:id="rId19"/>
    <p:sldId id="275" r:id="rId20"/>
    <p:sldId id="283" r:id="rId21"/>
    <p:sldId id="261" r:id="rId22"/>
    <p:sldId id="259" r:id="rId2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82125-D519-4BA0-B4FD-57CD70233241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8131B-C6D1-42BC-AA9A-26AE151D21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35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10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10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13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13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83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14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14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601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15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15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034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16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16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057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17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17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272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18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18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21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21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22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22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3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3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4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4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5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5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6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6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7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7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8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8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25">
            <a:extLst>
              <a:ext uri="{FF2B5EF4-FFF2-40B4-BE49-F238E27FC236}">
                <a16:creationId xmlns:a16="http://schemas.microsoft.com/office/drawing/2014/main" id="{D2153059-D38F-471F-855A-8208FEA2864B}"/>
              </a:ext>
            </a:extLst>
          </p:cNvPr>
          <p:cNvSpPr txBox="1"/>
          <p:nvPr/>
        </p:nvSpPr>
        <p:spPr>
          <a:xfrm>
            <a:off x="4240253" y="11025606"/>
            <a:ext cx="3222560" cy="5483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756A-52E2-4F52-A962-D82B24DF4049}" type="slidenum">
              <a:t>9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69A32256-BE50-4FFC-AA20-332BFB1F4D85}"/>
              </a:ext>
            </a:extLst>
          </p:cNvPr>
          <p:cNvSpPr/>
          <p:nvPr/>
        </p:nvSpPr>
        <p:spPr>
          <a:xfrm>
            <a:off x="4240606" y="11025993"/>
            <a:ext cx="3222560" cy="54830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64BE8-BF91-4DF6-ACBF-BB04FD848A60}" type="slidenum">
              <a:t>9</a:t>
            </a:fld>
            <a:endParaRPr lang="es-ES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Marcador de imagen de diapositiva 2">
            <a:extLst>
              <a:ext uri="{FF2B5EF4-FFF2-40B4-BE49-F238E27FC236}">
                <a16:creationId xmlns:a16="http://schemas.microsoft.com/office/drawing/2014/main" id="{F6C9647C-11DA-453F-8F1D-4FD2D0FC3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5" name="Marcador de notas 3">
            <a:extLst>
              <a:ext uri="{FF2B5EF4-FFF2-40B4-BE49-F238E27FC236}">
                <a16:creationId xmlns:a16="http://schemas.microsoft.com/office/drawing/2014/main" id="{893FF6E0-5F1C-4F78-8992-7E97199D21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48632" y="5513195"/>
            <a:ext cx="5995159" cy="5223595"/>
          </a:xfrm>
        </p:spPr>
        <p:txBody>
          <a:bodyPr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3C893-63F5-49F7-A138-F309EE61A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F00514-7B82-46F2-9435-2B898AECD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64504E-E2C6-4B6F-A769-DD03847A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7EDFF-1C50-4E2F-9D62-43BEEC43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DC52E-EC30-4648-923A-EF633051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44F6D-A9C6-4600-A3C1-B90C6E44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5DFA76-787F-44C7-9EAC-A9DBB7FEA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610E8-C235-46C6-9992-9E992EC8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450BB0-0103-4B0E-8CF8-F6DD42EC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AACAD-6DB7-466E-8734-B651A966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82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A515E8-0F4E-4462-8CDD-DDE8501B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A11773-13DA-4FD0-8D2F-0412872E7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9F364-CAA8-4E88-9FED-1B4D9A7F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3BFAC-4200-417B-9A0C-8386B09B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A669B0-330E-4CB3-99CD-9BB5EE52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56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76329-4614-48CF-B3D1-75921162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F2A6B-1838-42C3-A9E3-CA79673C4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733DDB-7A10-476E-A681-08A5F793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771EB-AD8D-41A0-BFC3-C0C16115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29BF2D-D6C0-43F6-B2DE-7B84C4B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90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2C34F-52FD-4645-B8D5-3AE584F4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556F8A-3A6C-43BE-812A-19F6FF99B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0C3D3-AB2C-410A-BFBF-BF18087C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103E5-5EBE-472A-9FC6-0E7F7D1F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98AD63-390B-4C24-8E32-1234529A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15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5106F-A9A6-4AE8-8B71-DF4A96A0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AB696-DA7B-4760-A746-A1EC97FE8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E0670A-735C-430C-9E4D-C701E8FBD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505407-3BE6-456A-9882-9A3825FC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8FC935-7CCD-4678-8793-024E5C74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139B38-11B6-4465-AC11-7D315BA1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15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AA899-068C-478A-9A7A-F81FA3C7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8C9F06-7467-4890-9F1F-C8BE3DB2B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5B03F7-E56B-42EB-8389-85DFD63C3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DBD31C-6E66-452B-8542-E61FEEBDD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080313-7159-48F9-8911-08086859E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D80888-F138-4674-B86B-56827E13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CA9A50-7EA1-4FCE-8E24-A6B3E01B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053518-E670-488E-9761-4F98CEB4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51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7D49F-91A5-4A48-8E5E-B4F46C3B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8A4DAF-AF59-48E7-902F-71354EDD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7D245A-CC46-4E4E-9DD2-42220348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EACF1B-75B3-47F1-BB55-CA99BC5D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30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D52E71-6C85-4BFC-A85D-6EEEBA02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C500BC-DB9F-421B-8413-6151FBA2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659833-ECF4-465A-9611-765010D3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6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77E62-475B-49D7-9752-08710EF2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21FBE5-7F54-4434-9F69-934BB501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F0E8AD-8656-4652-A0E2-3A834BDAB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68D68A-1FEA-41A9-8FAD-4E6E0EA0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D08EEC-5BA3-4F85-BC20-F950BE99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C64E46-471B-4AA1-BE25-8E50CE41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6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ABBF9-F30F-4EDF-8D2F-44692E44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291EDC-AF9C-43CE-899D-081FFB2C3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4CDC28-4F2B-4464-BFEC-1530FD84D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F9BAE7-43AE-4D99-97A0-83E94586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7FB4B2-142F-4BC7-AA11-3196F017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361B0A-2AA0-46E2-90E4-93F415D8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06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6C5EB9-68CC-43D9-A138-F7520C87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1B9D4B-DFA5-4C57-9790-05D02DE1E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511B21-A20E-42DE-B03D-7A67EE8ED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5F2C-F1A7-4F14-A604-E1ED9942BDC4}" type="datetimeFigureOut">
              <a:rPr lang="es-ES" smtClean="0"/>
              <a:t>29/09/2021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2FEAE9-412D-404C-BABD-967BA1460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5275A-B6BD-4B19-A364-8121C3517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B8EEC-3C5F-415F-9F49-7F71250C3D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94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generalitat_en_red@gva.es" TargetMode="External"/><Relationship Id="rId4" Type="http://schemas.openxmlformats.org/officeDocument/2006/relationships/hyperlink" Target="mailto:irpf@gva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 dirty="0">
                <a:latin typeface="Calibri" pitchFamily="34"/>
              </a:rPr>
              <a:t>DIRECCIÓ GENERAL D’ACCIÓ COMUNITÀRIA I BARRIS INCLUSIUS</a:t>
            </a:r>
            <a:br>
              <a:rPr lang="ca-ES" sz="1452" b="1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Servei de Gestió de Programes Europeus i Estatals</a:t>
            </a:r>
            <a:br>
              <a:rPr lang="ca-ES" sz="1452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3500" b="1" i="1" dirty="0">
              <a:latin typeface="Calibri" pitchFamily="34"/>
            </a:endParaRPr>
          </a:p>
          <a:p>
            <a:pPr marL="0" indent="0" algn="ctr">
              <a:lnSpc>
                <a:spcPct val="170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r>
              <a:rPr lang="es-ES" sz="8000" b="1" dirty="0">
                <a:latin typeface="Calibri" pitchFamily="34"/>
              </a:rPr>
              <a:t>CONVOCATORIA DE LAS SUBVENCIONES DESTINADAS A LA REALIZACIÓN DE PROGRAMAS DE INTERÉS GENERAL PARA ATENDER FINES DE CARÁCTER SOCIAL CON CARGO A LA ASIGNACIÓN TRIBUTARIA DEL 0,7% DEL IRPF EN LA COMUNITAT VALENCIANA</a:t>
            </a:r>
          </a:p>
          <a:p>
            <a:pPr marL="0" indent="0" algn="ctr">
              <a:lnSpc>
                <a:spcPct val="170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r>
              <a:rPr lang="es-ES" sz="8000" b="1" dirty="0">
                <a:latin typeface="Calibri" pitchFamily="34"/>
              </a:rPr>
              <a:t>PROGRAMAS A EJECUTAR EL AÑO 2022</a:t>
            </a:r>
          </a:p>
          <a:p>
            <a:pPr marL="0" indent="0">
              <a:lnSpc>
                <a:spcPct val="170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3500" b="1" dirty="0">
              <a:latin typeface="Calibri" pitchFamily="34"/>
            </a:endParaRPr>
          </a:p>
          <a:p>
            <a:pPr marL="0" indent="0">
              <a:lnSpc>
                <a:spcPct val="170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3500" b="1" dirty="0">
              <a:latin typeface="Calibri" pitchFamily="34"/>
            </a:endParaRPr>
          </a:p>
          <a:p>
            <a:pPr marL="0" indent="0">
              <a:lnSpc>
                <a:spcPct val="170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3500" b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1EF64C7-770E-45EF-BD10-BAB106E7D54F}"/>
              </a:ext>
            </a:extLst>
          </p:cNvPr>
          <p:cNvSpPr/>
          <p:nvPr/>
        </p:nvSpPr>
        <p:spPr>
          <a:xfrm>
            <a:off x="1182848" y="1948123"/>
            <a:ext cx="9295001" cy="3576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DOCUMENTACIÓN A PRESENTAR </a:t>
            </a:r>
          </a:p>
          <a:p>
            <a:pPr lvl="0" algn="ctr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8 Orden 8/2019 y resuelve quinto de la Resolución)</a:t>
            </a:r>
          </a:p>
          <a:p>
            <a:pPr lvl="1" algn="ctr">
              <a:lnSpc>
                <a:spcPct val="107000"/>
              </a:lnSpc>
            </a:pPr>
            <a:endParaRPr lang="es-ES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07000"/>
              </a:lnSpc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 a los PROGRAMAS</a:t>
            </a:r>
            <a:endParaRPr lang="es-E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DE LOS PROGRAMAS del 16 al 30 (ANEXO I)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su caso.</a:t>
            </a:r>
          </a:p>
          <a:p>
            <a:pPr marL="1371600" algn="just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 explicativa de cada programa:</a:t>
            </a:r>
          </a:p>
          <a:p>
            <a:pPr marL="1714500" lvl="3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ANEXO III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programas de los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ejes del 1 al 15 </a:t>
            </a:r>
          </a:p>
          <a:p>
            <a:pPr marL="1714500" lvl="3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ANEXO IV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los del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16. Equipamiento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F790FF1-8D37-4673-A89E-DDC04E563F51}"/>
              </a:ext>
            </a:extLst>
          </p:cNvPr>
          <p:cNvSpPr/>
          <p:nvPr/>
        </p:nvSpPr>
        <p:spPr>
          <a:xfrm>
            <a:off x="2863442" y="1650560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DOCUMENTACIÓN A PRESENTAR 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8 Orden 8/2019 y resuelve quinto de la Resolución)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60F2A0E-F43D-43A8-867B-47F0146F8D40}"/>
              </a:ext>
            </a:extLst>
          </p:cNvPr>
          <p:cNvSpPr/>
          <p:nvPr/>
        </p:nvSpPr>
        <p:spPr>
          <a:xfrm>
            <a:off x="721454" y="2566108"/>
            <a:ext cx="10586906" cy="337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DE DOMICILIACIÓN BANCARIA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(para las nuevas altas)</a:t>
            </a:r>
          </a:p>
          <a:p>
            <a:pPr marL="9144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a ejecutar por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varias entidades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de cálculo (Excel o libre office) por cada programa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con indicación de importes y porcentajes de participación de cada miembro</a:t>
            </a:r>
          </a:p>
          <a:p>
            <a:pPr marL="13716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hoja de cálculo está disponible en la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</a:t>
            </a:r>
          </a:p>
          <a:p>
            <a:pPr marL="457200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que afecten al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2 y 15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acreditación de estar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inscritas en el registro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correspondiente.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4622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DOCUMENTACIÓN A PRESENTAR </a:t>
            </a:r>
          </a:p>
          <a:p>
            <a:pPr lvl="0" algn="ctr">
              <a:lnSpc>
                <a:spcPct val="107000"/>
              </a:lnSpc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8 Orden 8/2019 y resuelve quinto de la Resolución)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eje 16. Equipamiento: </a:t>
            </a:r>
          </a:p>
          <a:p>
            <a:pPr marL="1657350" lvl="3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inversiones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inferiores a 15.000 euros </a:t>
            </a:r>
            <a:r>
              <a:rPr lang="es-E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(IVA excluido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1 presupuesto.</a:t>
            </a:r>
          </a:p>
          <a:p>
            <a:pPr lvl="3" algn="just">
              <a:lnSpc>
                <a:spcPct val="107000"/>
              </a:lnSpc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 inversiones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superiores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deberán presentar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presupuestos.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su caso: 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Certificado de calidad en vigor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de la Auditoría de cuentas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Igualdad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Acuerdos de colaboración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LAS ENTIDADES (art. 10 Orden 8/2019):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Ámbito de actuación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Asociados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Colectivos específicos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Federaciones y confederaciones 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en red con otras entidades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Especialización (experiencia)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Sedes abiertas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de formación continua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(si se han implantado)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Contratación específica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(discapacitados, menores de 35 años, jóvenes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extutelados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desempleados de larga duración, víctimas de violencia de género y perceptores renta valenciana de inclusión)</a:t>
            </a:r>
          </a:p>
          <a:p>
            <a:pPr lvl="2" algn="just">
              <a:lnSpc>
                <a:spcPct val="107000"/>
              </a:lnSpc>
            </a:pPr>
            <a:endParaRPr lang="es-ES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LOS PROGRAMAS </a:t>
            </a: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4589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LAS ENTIDADES (art. 10 Orden 8/2019)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Voluntariado 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formación del voluntariado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Alcance de la formación del voluntariado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(% de voluntarios al que llega)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Calidad en la gestión de la entidad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Financiación propia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Financiación pública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Financiación privada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Auditoría de cuentas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Declaración de utilidad pública</a:t>
            </a:r>
          </a:p>
          <a:p>
            <a:pPr marL="1200150" lvl="2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de igualdad</a:t>
            </a: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51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488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LOS PROGRAMAS (art. 11 Orden 8/2019):</a:t>
            </a:r>
          </a:p>
          <a:p>
            <a:pPr lvl="0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Justificación 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Incidencia en la lucha contra la pobreza y la exclusión social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Descripción, número y participación de los beneficiarios 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Ámbito territorial 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</a:t>
            </a:r>
          </a:p>
          <a:p>
            <a:pPr lvl="1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2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5478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LOS PROGRAMAS (art. 11 Orden 8/2019):</a:t>
            </a:r>
          </a:p>
          <a:p>
            <a:pPr lvl="0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 interna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Promoción y difusión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profesional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voluntario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Confinanciación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Corresponsabilidad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programa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evaluación y control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 de género y promoción de la igualdad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78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3021F9-66BF-43DC-A097-49B4BA52A4D9}"/>
              </a:ext>
            </a:extLst>
          </p:cNvPr>
          <p:cNvSpPr/>
          <p:nvPr/>
        </p:nvSpPr>
        <p:spPr>
          <a:xfrm>
            <a:off x="1275127" y="1743539"/>
            <a:ext cx="10209401" cy="518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LAS ENTIDADES:</a:t>
            </a:r>
          </a:p>
          <a:p>
            <a:pPr lvl="0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MENOS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PUNTOS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(sobre 100)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Agrupaciones de entidades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de las puntuaciones de las entidades 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habrá de superar los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puntos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ninguna de las integrantes obtener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menos de 50</a:t>
            </a:r>
          </a:p>
          <a:p>
            <a:pPr lvl="1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DE LOS PROGRAMAS:</a:t>
            </a:r>
          </a:p>
          <a:p>
            <a:pPr lvl="0" algn="just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menos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puntos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(sobre 100) en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gastos de naturaleza corriente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menos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puntos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(sobre 100) en </a:t>
            </a:r>
            <a:r>
              <a:rPr lang="es-E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gastos de naturaleza de capital (equipamientos)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1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 dirty="0">
                <a:latin typeface="Calibri" pitchFamily="34"/>
              </a:rPr>
              <a:t>DIRECCIÓ GENERAL D’ACCIÓ COMUNITÀRIA I BARRIS INCLUSIUS</a:t>
            </a:r>
            <a:br>
              <a:rPr lang="ca-ES" sz="1452" b="1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Servei de Gestió de Programes Europeus i Estatals</a:t>
            </a:r>
            <a:br>
              <a:rPr lang="ca-ES" sz="1452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80B734E-AF1B-4551-A3A4-12DF9D92BFC0}"/>
              </a:ext>
            </a:extLst>
          </p:cNvPr>
          <p:cNvSpPr/>
          <p:nvPr/>
        </p:nvSpPr>
        <p:spPr>
          <a:xfrm>
            <a:off x="1107347" y="1542798"/>
            <a:ext cx="10108734" cy="544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RECORDATORIO TRAMITACIÓN</a:t>
            </a:r>
          </a:p>
          <a:p>
            <a:pPr lvl="0" algn="ctr">
              <a:lnSpc>
                <a:spcPct val="107000"/>
              </a:lnSpc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 ELECTRÓNICA: mantenimiento </a:t>
            </a:r>
            <a:r>
              <a:rPr lang="es-E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firma electrónica de la entidad o del representante durante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el procedimiento</a:t>
            </a:r>
          </a:p>
          <a:p>
            <a:pPr lvl="1" algn="just">
              <a:lnSpc>
                <a:spcPct val="107000"/>
              </a:lnSpc>
            </a:pPr>
            <a:endParaRPr lang="es-ES" sz="20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formularios: uno genérico y otro específico</a:t>
            </a:r>
          </a:p>
          <a:p>
            <a:pPr lvl="1" algn="just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que estén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cumplimentados todos los apartados </a:t>
            </a:r>
            <a:r>
              <a: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 evitar requerimientos innecesarios)</a:t>
            </a:r>
          </a:p>
          <a:p>
            <a:pPr lvl="1" algn="just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Comprobar la NUMERACIÓN DE LOS PROGRAMAS </a:t>
            </a:r>
            <a:r>
              <a: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(deben coincidir en ambos formularios)</a:t>
            </a:r>
          </a:p>
          <a:p>
            <a:pPr lvl="1" algn="just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Comprobar la ASIGNACIÓN DEL EJE DEL PROGRAMA </a:t>
            </a:r>
            <a:r>
              <a: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(deben coincidir en ambos formularios)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s-E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BDD4D-10E0-49BC-B403-B482123EF85B}"/>
              </a:ext>
            </a:extLst>
          </p:cNvPr>
          <p:cNvSpPr txBox="1">
            <a:spLocks/>
          </p:cNvSpPr>
          <p:nvPr/>
        </p:nvSpPr>
        <p:spPr>
          <a:xfrm>
            <a:off x="1980083" y="273677"/>
            <a:ext cx="8217544" cy="113325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3000"/>
              </a:lnSpc>
            </a:pPr>
            <a:r>
              <a:rPr lang="ca-ES" sz="1452" b="1" dirty="0">
                <a:latin typeface="Calibri" pitchFamily="34"/>
              </a:rPr>
              <a:t>DIRECCIÓ GENERAL D’ACCIÓ COMUNITÀRIA I BARRIS INCLUSIUS</a:t>
            </a:r>
            <a:br>
              <a:rPr lang="ca-ES" sz="1452" b="1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Servei de Gestió de Programes Europeus i Estatals</a:t>
            </a:r>
            <a:br>
              <a:rPr lang="ca-ES" sz="1452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irpf@gva.es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BAA94A-BEE9-410C-ACEF-17FBE72CC74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1CB2000-F90D-4943-8BAC-E9EED6E8C5B7}"/>
              </a:ext>
            </a:extLst>
          </p:cNvPr>
          <p:cNvSpPr/>
          <p:nvPr/>
        </p:nvSpPr>
        <p:spPr>
          <a:xfrm>
            <a:off x="1064320" y="1511152"/>
            <a:ext cx="10049070" cy="5346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RECORDATORIO TRAMITACIÓN</a:t>
            </a:r>
          </a:p>
          <a:p>
            <a:pPr lvl="0" algn="ctr">
              <a:lnSpc>
                <a:spcPct val="107000"/>
              </a:lnSpc>
            </a:pPr>
            <a:endParaRPr lang="es-ES" sz="20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TRÁMITE APORTACIÓN DOCUMENTACIÓN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necesario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indicar el número de expediente 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asignado</a:t>
            </a:r>
          </a:p>
          <a:p>
            <a:pPr lvl="0" algn="just">
              <a:lnSpc>
                <a:spcPct val="107000"/>
              </a:lnSpc>
            </a:pPr>
            <a:endParaRPr lang="es-E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deberá utilizar la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misma firma digital 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para el trámite de solicitud</a:t>
            </a:r>
          </a:p>
          <a:p>
            <a:pPr lvl="0" algn="just">
              <a:lnSpc>
                <a:spcPct val="107000"/>
              </a:lnSpc>
            </a:pPr>
            <a:endParaRPr lang="es-E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FICHEROS PDF</a:t>
            </a:r>
          </a:p>
          <a:p>
            <a:pPr lvl="0" algn="ctr">
              <a:lnSpc>
                <a:spcPct val="107000"/>
              </a:lnSpc>
            </a:pPr>
            <a:endParaRPr lang="es-ES" sz="20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PROGRAMA UN PDF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 mismo </a:t>
            </a:r>
            <a:r>
              <a:rPr lang="es-ES" sz="2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debe incorporar varios programas</a:t>
            </a:r>
          </a:p>
          <a:p>
            <a:pPr lvl="0" algn="just">
              <a:lnSpc>
                <a:spcPct val="107000"/>
              </a:lnSpc>
            </a:pPr>
            <a:endParaRPr lang="es-E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debidamente cada programa según su contenido</a:t>
            </a:r>
          </a:p>
          <a:p>
            <a:pPr lvl="0" algn="just">
              <a:lnSpc>
                <a:spcPct val="107000"/>
              </a:lnSpc>
            </a:pPr>
            <a:endParaRPr lang="es-E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ENVIAR EL PDF SIN TRANSFORMAR </a:t>
            </a: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 escanearlo o fotocopiarlo)</a:t>
            </a:r>
          </a:p>
          <a:p>
            <a:pPr lvl="0" algn="just">
              <a:lnSpc>
                <a:spcPct val="107000"/>
              </a:lnSpc>
            </a:pPr>
            <a:endParaRPr lang="es-ES" sz="20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2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1"/>
            <a:ext cx="8485340" cy="43475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ES" sz="3100" b="1" u="sng" dirty="0"/>
              <a:t>INDICACIONES PREVIAS</a:t>
            </a:r>
          </a:p>
          <a:p>
            <a:pPr marL="0" indent="0" algn="ctr">
              <a:buNone/>
            </a:pPr>
            <a:endParaRPr lang="es-ES" sz="3100" b="1" u="sng" dirty="0"/>
          </a:p>
          <a:p>
            <a:r>
              <a:rPr lang="es-ES" b="1" u="sng" dirty="0"/>
              <a:t>Web: inclusio.gva.es </a:t>
            </a:r>
            <a:r>
              <a:rPr lang="es-ES" dirty="0"/>
              <a:t>para información, normativa y documentos de interés</a:t>
            </a:r>
          </a:p>
          <a:p>
            <a:pPr marL="0" indent="0">
              <a:buNone/>
            </a:pPr>
            <a:endParaRPr lang="es-ES" dirty="0"/>
          </a:p>
          <a:p>
            <a:pPr algn="just"/>
            <a:r>
              <a:rPr lang="es-ES" b="1" u="sng" dirty="0"/>
              <a:t>Resolución de 17 de septiembre de 2021</a:t>
            </a:r>
            <a:r>
              <a:rPr lang="es-ES" dirty="0"/>
              <a:t>, de la Vicepresidencia y Conselleria de Igualdad y Políticas Inclusivas, por la que se convocan para el ejercicio 2021 las subvenciones dirigidas a la realización de programas de interés general para atender a fines de carácter social con cargo al tramo autonómico de la asignación tributaria del 0,7 por 100 del Impuesto sobre la Renta de las Personas Físicas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b="1" u="sng" dirty="0"/>
              <a:t>Orden 8/2019</a:t>
            </a:r>
            <a:r>
              <a:rPr lang="es-ES" b="1" dirty="0"/>
              <a:t>,</a:t>
            </a:r>
            <a:r>
              <a:rPr lang="es-ES" dirty="0"/>
              <a:t>de 7 de septiembre, de la Vicepresidencia y Conselleria de Igualdad y Políticas Inclusivas, por la que se establecen las bases reguladoras para la concesión de subvenciones dirigidas a la realización de programas de interés general para atender a fines de carácter social con cargo al tramo autonómico de la asignación tributaria del 0,7 por 100 del Impuesto sobre la Renta de las Personas Físicas.</a:t>
            </a: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BDD4D-10E0-49BC-B403-B482123EF85B}"/>
              </a:ext>
            </a:extLst>
          </p:cNvPr>
          <p:cNvSpPr txBox="1">
            <a:spLocks/>
          </p:cNvSpPr>
          <p:nvPr/>
        </p:nvSpPr>
        <p:spPr>
          <a:xfrm>
            <a:off x="1980083" y="273677"/>
            <a:ext cx="8217544" cy="113325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3000"/>
              </a:lnSpc>
            </a:pPr>
            <a:r>
              <a:rPr lang="ca-ES" sz="1452" b="1" dirty="0">
                <a:latin typeface="Calibri" pitchFamily="34"/>
              </a:rPr>
              <a:t>DIRECCIÓ GENERAL D’ACCIÓ COMUNITÀRIA I BARRIS INCLUSIUS</a:t>
            </a:r>
            <a:br>
              <a:rPr lang="ca-ES" sz="1452" b="1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Servei de Gestió de Programes Europeus i Estatals</a:t>
            </a:r>
            <a:br>
              <a:rPr lang="ca-ES" sz="1452" dirty="0">
                <a:latin typeface="Calibri" pitchFamily="34"/>
              </a:rPr>
            </a:br>
            <a:r>
              <a:rPr lang="ca-ES" sz="1452" dirty="0">
                <a:latin typeface="Calibri" pitchFamily="34"/>
              </a:rPr>
              <a:t>irpf@gva.es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7BAA94A-BEE9-410C-ACEF-17FBE72CC74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71CB2000-F90D-4943-8BAC-E9EED6E8C5B7}"/>
              </a:ext>
            </a:extLst>
          </p:cNvPr>
          <p:cNvSpPr/>
          <p:nvPr/>
        </p:nvSpPr>
        <p:spPr>
          <a:xfrm>
            <a:off x="1064320" y="1511152"/>
            <a:ext cx="10049070" cy="4919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RECORDATORIO TRAMITACIÓN</a:t>
            </a:r>
          </a:p>
          <a:p>
            <a:pPr lvl="0" algn="ctr">
              <a:lnSpc>
                <a:spcPct val="107000"/>
              </a:lnSpc>
            </a:pPr>
            <a:endParaRPr lang="es-ES" sz="20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es-ES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INDICADORES DE EVALUACIÓN Y CONTROL (art. 11.q Orden 8/2019)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Vienen referidos a:</a:t>
            </a:r>
          </a:p>
          <a:p>
            <a:pPr lvl="0" algn="ctr">
              <a:lnSpc>
                <a:spcPct val="107000"/>
              </a:lnSpc>
            </a:pPr>
            <a:endParaRPr lang="es-ES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Qué se va a medir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(p.ej. número de personas)</a:t>
            </a:r>
          </a:p>
          <a:p>
            <a:pPr lvl="0">
              <a:lnSpc>
                <a:spcPct val="107000"/>
              </a:lnSpc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Cuál es el objetivo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el desarrollo del programa (acción a realizar, p.ej.: realización de actividades formativas)</a:t>
            </a:r>
          </a:p>
          <a:p>
            <a:pPr lvl="0">
              <a:lnSpc>
                <a:spcPct val="107000"/>
              </a:lnSpc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Cómo se va a denominar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(nombre que identifique la acción a realizar con el programa, p.ej.: actividades formativas)</a:t>
            </a:r>
          </a:p>
          <a:p>
            <a:pPr lvl="0">
              <a:lnSpc>
                <a:spcPct val="107000"/>
              </a:lnSpc>
            </a:pPr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Cómo se va a medir o valorar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(podrá ser un valor numérico –p.ej. 50 personas- o un porcentaje –p.ej. 5% de la población-. Se refiere a los valores que se pretenden alcanzar con la ejecución del programa).</a:t>
            </a:r>
            <a:endParaRPr lang="es-ES" sz="2000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57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2E3E8D7-6739-401E-B509-60CF2AD37B79}"/>
              </a:ext>
            </a:extLst>
          </p:cNvPr>
          <p:cNvSpPr/>
          <p:nvPr/>
        </p:nvSpPr>
        <p:spPr>
          <a:xfrm>
            <a:off x="1265186" y="1650560"/>
            <a:ext cx="96473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u="sng" dirty="0"/>
              <a:t>NOVEDADES TRAMITACIÓN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En el </a:t>
            </a:r>
            <a:r>
              <a:rPr lang="es-ES" b="1" dirty="0"/>
              <a:t>formulario: </a:t>
            </a:r>
          </a:p>
          <a:p>
            <a:pPr algn="just"/>
            <a:endParaRPr lang="es-ES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desglose por género</a:t>
            </a:r>
            <a:r>
              <a:rPr lang="es-ES" dirty="0"/>
              <a:t> de las personas </a:t>
            </a:r>
            <a:r>
              <a:rPr lang="es-ES" b="1" dirty="0"/>
              <a:t>beneficiarias</a:t>
            </a:r>
            <a:r>
              <a:rPr lang="es-ES" dirty="0"/>
              <a:t>, se refiere al total de los programas</a:t>
            </a:r>
          </a:p>
          <a:p>
            <a:pPr lvl="1" algn="just"/>
            <a:endParaRPr lang="es-E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desglose de las cantidades de personal, actividades y gestión</a:t>
            </a:r>
            <a:r>
              <a:rPr lang="es-ES" dirty="0"/>
              <a:t>, de cada uno de los programas.</a:t>
            </a:r>
            <a:endParaRPr lang="es-ES" dirty="0">
              <a:effectLst/>
            </a:endParaRPr>
          </a:p>
          <a:p>
            <a:pPr algn="just"/>
            <a:endParaRPr lang="es-ES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En el </a:t>
            </a:r>
            <a:r>
              <a:rPr lang="es-ES" b="1" dirty="0"/>
              <a:t>Anexo II:</a:t>
            </a:r>
          </a:p>
          <a:p>
            <a:pPr algn="just"/>
            <a:endParaRPr lang="es-ES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el apartado de </a:t>
            </a:r>
            <a:r>
              <a:rPr lang="es-ES" b="1" dirty="0"/>
              <a:t>Especialización de este formulario prevalecerá </a:t>
            </a:r>
            <a:r>
              <a:rPr lang="es-ES" dirty="0"/>
              <a:t>frente a los datos introducidos en el formulario general en caso de discrepancia entre ambos</a:t>
            </a:r>
          </a:p>
          <a:p>
            <a:pPr lvl="1" algn="just"/>
            <a:endParaRPr lang="es-ES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/>
              <a:t>y en el de </a:t>
            </a:r>
            <a:r>
              <a:rPr lang="es-ES" b="1" dirty="0"/>
              <a:t>Calidad de la Gestión: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dirty="0"/>
              <a:t>Si se posee </a:t>
            </a:r>
            <a:r>
              <a:rPr lang="es-ES" b="1" dirty="0"/>
              <a:t>certificado, se debe aportar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/>
              <a:t>Si se dispone de </a:t>
            </a:r>
            <a:r>
              <a:rPr lang="es-ES" b="1" dirty="0"/>
              <a:t>procesos internos de calidad: </a:t>
            </a:r>
            <a:r>
              <a:rPr lang="es-ES" dirty="0"/>
              <a:t>deberá </a:t>
            </a:r>
            <a:r>
              <a:rPr lang="es-ES" b="1" dirty="0"/>
              <a:t>justificarse</a:t>
            </a:r>
            <a:r>
              <a:rPr lang="es-ES" dirty="0"/>
              <a:t> mediante </a:t>
            </a:r>
            <a:r>
              <a:rPr lang="es-ES" b="1" dirty="0"/>
              <a:t>certificado </a:t>
            </a:r>
            <a:r>
              <a:rPr lang="es-ES" dirty="0"/>
              <a:t>del representante de la entidad</a:t>
            </a:r>
            <a:br>
              <a:rPr lang="es-ES" dirty="0">
                <a:effectLst/>
              </a:rPr>
            </a:br>
            <a:endParaRPr lang="es-ES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22946" y="1650560"/>
            <a:ext cx="9412822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41897C8-07A2-4983-B933-402ECC0867D1}"/>
              </a:ext>
            </a:extLst>
          </p:cNvPr>
          <p:cNvSpPr/>
          <p:nvPr/>
        </p:nvSpPr>
        <p:spPr>
          <a:xfrm>
            <a:off x="1418602" y="2284879"/>
            <a:ext cx="9032905" cy="355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SOLICITA ADELANTAR LA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DE LA SOLICITUD LO ANTES POSIBLE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evitar colapsar los servidores de red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dudas o consultas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irpf@gva.es</a:t>
            </a: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problemas técnicos relacionados con la plataforma: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generalitat_en_red@gva.es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Muchas gracias por vuestra atención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ED88A5-F5F6-4DE8-8E94-E527D455D0AC}"/>
              </a:ext>
            </a:extLst>
          </p:cNvPr>
          <p:cNvSpPr/>
          <p:nvPr/>
        </p:nvSpPr>
        <p:spPr>
          <a:xfrm>
            <a:off x="1712286" y="1650560"/>
            <a:ext cx="8452717" cy="512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INSTANCIAS</a:t>
            </a:r>
          </a:p>
          <a:p>
            <a:pPr lvl="0" algn="ctr">
              <a:lnSpc>
                <a:spcPct val="107000"/>
              </a:lnSpc>
            </a:pPr>
            <a:endParaRPr lang="es-ES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PLAZO DE PRESENTACIÓN: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DÍAS HÁBILES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07000"/>
              </a:lnSpc>
            </a:pPr>
            <a:endParaRPr lang="es-E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Finalización: el 6 de octubre de 2021</a:t>
            </a:r>
            <a:endParaRPr lang="es-ES" sz="2000" u="sng" cap="al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TELEMÁTICA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ÚNICA SOLICITUD POR CADA ENTIDAD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caso de la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agrupación de entidades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 personalidad jurídica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solicitud habrá de realizarse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entidad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entidades que se presenten como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ejecutantes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programas de una FEDERACIÓN,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podrán presentar solicitud individual.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AGRUPACIONES DE ENTIDADES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podrán solicitar gastos de naturaleza de capital.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30B401A-5B35-4022-9C0B-1AF2EECC5F26}"/>
              </a:ext>
            </a:extLst>
          </p:cNvPr>
          <p:cNvSpPr/>
          <p:nvPr/>
        </p:nvSpPr>
        <p:spPr>
          <a:xfrm>
            <a:off x="1325461" y="1763699"/>
            <a:ext cx="9412447" cy="411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BENEFICIARIAS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(arts. 2 Orden 8/2019)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Podrán ser beneficiarias: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entidades del Tercer Sector de Acción Social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2 Ley 43/2015)</a:t>
            </a:r>
          </a:p>
          <a:p>
            <a:pPr lvl="0" algn="just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ONG’S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es-ES" sz="2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Agrupaciones de organizaciones sin personalidad jurídica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deberán de hacer constar: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compromisos de ejecución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asumidas por cada una de sus miembros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importe a aplicar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cada una de ellas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nombrar a </a:t>
            </a:r>
            <a:r>
              <a:rPr lang="es-E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representante </a:t>
            </a:r>
            <a:endParaRPr lang="es-ES" sz="2000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r>
              <a:rPr lang="es-ES" sz="1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DE LAS BENEFICIARIAS</a:t>
            </a:r>
            <a:endParaRPr lang="es-ES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r>
              <a:rPr lang="es-E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(arts. 3 Orden 8/2019)</a:t>
            </a:r>
          </a:p>
          <a:p>
            <a:pPr marL="0" indent="0" algn="ctr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otros:</a:t>
            </a:r>
          </a:p>
          <a:p>
            <a:pPr lvl="0" algn="just"/>
            <a:r>
              <a:rPr lang="es-ES" sz="2000" dirty="0"/>
              <a:t>Tener </a:t>
            </a:r>
            <a:r>
              <a:rPr lang="es-ES" sz="2000" b="1" dirty="0"/>
              <a:t>sede o delegación permanente en la Comunidad Valenciana</a:t>
            </a:r>
          </a:p>
          <a:p>
            <a:pPr marL="0" lvl="0" indent="0" algn="just">
              <a:buNone/>
            </a:pPr>
            <a:endParaRPr lang="es-ES" sz="2000" b="1" dirty="0"/>
          </a:p>
          <a:p>
            <a:pPr lvl="0" algn="just"/>
            <a:r>
              <a:rPr lang="es-ES" sz="2000" dirty="0"/>
              <a:t>Estar </a:t>
            </a:r>
            <a:r>
              <a:rPr lang="es-ES" sz="2000" b="1" dirty="0"/>
              <a:t>legalmente constituidas </a:t>
            </a:r>
            <a:r>
              <a:rPr lang="es-ES" sz="2000" dirty="0"/>
              <a:t>con </a:t>
            </a:r>
            <a:r>
              <a:rPr lang="es-ES" sz="2000" b="1" dirty="0"/>
              <a:t>al menos dos años </a:t>
            </a:r>
            <a:r>
              <a:rPr lang="es-ES" sz="2000" dirty="0"/>
              <a:t>de antelación a la fecha de la publicación de la presente convocatoria</a:t>
            </a:r>
          </a:p>
          <a:p>
            <a:pPr marL="0" lvl="0" indent="0" algn="just">
              <a:buNone/>
            </a:pPr>
            <a:endParaRPr lang="es-ES" sz="2000" dirty="0"/>
          </a:p>
          <a:p>
            <a:pPr lvl="0" algn="just"/>
            <a:r>
              <a:rPr lang="es-ES" sz="2000" dirty="0"/>
              <a:t>Estar </a:t>
            </a:r>
            <a:r>
              <a:rPr lang="es-ES" sz="2000" b="1" dirty="0"/>
              <a:t>inscritas</a:t>
            </a:r>
            <a:r>
              <a:rPr lang="es-ES" sz="2000" dirty="0"/>
              <a:t> en el correspondiente </a:t>
            </a:r>
            <a:r>
              <a:rPr lang="es-ES" sz="2000" b="1" dirty="0"/>
              <a:t>registro administrativo</a:t>
            </a: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es-ES" sz="1996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76083F7-6552-445D-9B47-F65DD74D572C}"/>
              </a:ext>
            </a:extLst>
          </p:cNvPr>
          <p:cNvSpPr/>
          <p:nvPr/>
        </p:nvSpPr>
        <p:spPr>
          <a:xfrm>
            <a:off x="838898" y="1855114"/>
            <a:ext cx="10729519" cy="4623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DE LOS PROGRAMAS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(arts. 4 y 5 Orden 8/2019)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programa deberá estar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vinculado a un único eje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Desaparece el eje 17. Obras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(financiado por la DG de Infraestructuras)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pueden presentar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programas por eje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en: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3. Personas Mayores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en el Eje 9. Personas con Diversidad funcional y/o discapacidad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que se podrá presentar un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máximo de 15 programas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obstante, el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máximo total de programas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se podrán presentar sigue siendo de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programas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8086BDC-B38B-404F-9E24-5D0F45262C3A}"/>
              </a:ext>
            </a:extLst>
          </p:cNvPr>
          <p:cNvSpPr/>
          <p:nvPr/>
        </p:nvSpPr>
        <p:spPr>
          <a:xfrm>
            <a:off x="1753439" y="2164640"/>
            <a:ext cx="8670831" cy="345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importes solicitados habrán de ser de:</a:t>
            </a: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actuaciones de ámbito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 menos de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5.000 euros</a:t>
            </a: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actuaciones de ámbito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provincial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 menos de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10.000 euros</a:t>
            </a:r>
          </a:p>
          <a:p>
            <a:pPr marL="800100" lvl="1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actuaciones de ámbito de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provincias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 menos de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15.000 euros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actuaciones de ámbito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autonómico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 menos de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20.000 euros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Estas ayudas son </a:t>
            </a:r>
            <a:r>
              <a:rPr lang="es-ES" sz="2000" b="1" u="sng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incompatibles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programas, servicios o plazas subvencionados mediante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concierto social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 Consejería.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CE77AA-8369-4E51-BAA4-93B0174C2169}"/>
              </a:ext>
            </a:extLst>
          </p:cNvPr>
          <p:cNvSpPr/>
          <p:nvPr/>
        </p:nvSpPr>
        <p:spPr>
          <a:xfrm>
            <a:off x="906011" y="1571227"/>
            <a:ext cx="10603684" cy="512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b="1" u="sng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Particularidades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Elección del eje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prima el colectivo a la temática (grupo II al grupo I)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del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2. Personas Jóvenes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entidad habrá de 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 inscrita en el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Censo de Asociaciones Juveniles y Entidades Prestadoras de Servicios a la Juventud en la Comunidad valenciana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acreditadas como miembros del 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Valenciano de la Juventud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del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15. Intervención del voluntariado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entidad habrá de estar inscrita en el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Registro Autonómico de Asociaciones de la Comunidad Valenciana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 16. Equipamiento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podrá financiar la adquisición de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bienes </a:t>
            </a: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financiados 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otras subvenciones de equipamiento de esta Conselleria</a:t>
            </a: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 equipamientos subvencionados en años anteriores por los mismos conceptos.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31077-EC7D-409F-AAF4-10C5A6C5079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80083" y="273677"/>
            <a:ext cx="8217544" cy="1133250"/>
          </a:xfrm>
          <a:solidFill>
            <a:srgbClr val="FFFF99"/>
          </a:solidFill>
        </p:spPr>
        <p:txBody>
          <a:bodyPr vert="horz" lIns="91440" tIns="31356" rIns="91440" bIns="45720" rtlCol="0" anchor="ctr" anchorCtr="0">
            <a:normAutofit/>
          </a:bodyPr>
          <a:lstStyle/>
          <a:p>
            <a:pPr lvl="0" algn="r">
              <a:lnSpc>
                <a:spcPct val="83000"/>
              </a:lnSpc>
            </a:pPr>
            <a:r>
              <a:rPr lang="ca-ES" sz="1452" b="1">
                <a:latin typeface="Calibri" pitchFamily="34"/>
              </a:rPr>
              <a:t>DIRECCIÓ GENERAL D’ACCIÓ COMUNITÀRIA I BARRIS INCLUSIUS</a:t>
            </a:r>
            <a:br>
              <a:rPr lang="ca-ES" sz="1452" b="1">
                <a:latin typeface="Calibri" pitchFamily="34"/>
              </a:rPr>
            </a:br>
            <a:r>
              <a:rPr lang="ca-ES" sz="1452">
                <a:latin typeface="Calibri" pitchFamily="34"/>
              </a:rPr>
              <a:t>Servei de Gestió de Programes Europeus i Estatals</a:t>
            </a:r>
            <a:br>
              <a:rPr lang="ca-ES" sz="1452">
                <a:latin typeface="Calibri" pitchFamily="34"/>
              </a:rPr>
            </a:br>
            <a:r>
              <a:rPr lang="ca-ES" sz="1452">
                <a:latin typeface="Calibri" pitchFamily="34"/>
              </a:rPr>
              <a:t>irpf@gva.es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841B08-D6C0-4741-B250-3880AFBE8AE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13074" y="326908"/>
            <a:ext cx="2621172" cy="102384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4FCFF5-7073-441A-B2BC-C1EF6F8FA6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50428" y="1650560"/>
            <a:ext cx="8485340" cy="3966051"/>
          </a:xfrm>
        </p:spPr>
        <p:txBody>
          <a:bodyPr>
            <a:normAutofit/>
          </a:bodyPr>
          <a:lstStyle/>
          <a:p>
            <a:pPr marL="0" indent="0">
              <a:lnSpc>
                <a:spcPct val="63000"/>
              </a:lnSpc>
              <a:spcAft>
                <a:spcPts val="1293"/>
              </a:spcAft>
              <a:buNone/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  <a:p>
            <a:pPr marL="0" indent="0">
              <a:lnSpc>
                <a:spcPct val="63000"/>
              </a:lnSpc>
              <a:spcAft>
                <a:spcPts val="1293"/>
              </a:spcAft>
              <a:tabLst>
                <a:tab pos="0" algn="l"/>
                <a:tab pos="96343" algn="l"/>
                <a:tab pos="503931" algn="l"/>
                <a:tab pos="911519" algn="l"/>
                <a:tab pos="1319107" algn="l"/>
                <a:tab pos="1726695" algn="l"/>
                <a:tab pos="2134274" algn="l"/>
                <a:tab pos="2541863" algn="l"/>
                <a:tab pos="2949451" algn="l"/>
                <a:tab pos="3357038" algn="l"/>
                <a:tab pos="3764626" algn="l"/>
                <a:tab pos="4171883" algn="l"/>
                <a:tab pos="4579470" algn="l"/>
                <a:tab pos="4987059" algn="l"/>
                <a:tab pos="5394647" algn="l"/>
                <a:tab pos="5802234" algn="l"/>
                <a:tab pos="6209822" algn="l"/>
                <a:tab pos="6617403" algn="l"/>
                <a:tab pos="7024990" algn="l"/>
                <a:tab pos="7432578" algn="l"/>
                <a:tab pos="7840166" algn="l"/>
              </a:tabLst>
            </a:pPr>
            <a:endParaRPr lang="ca-ES" sz="1724" b="1" i="1" dirty="0">
              <a:latin typeface="Calibri" pitchFamily="34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49751E6-C779-4701-A9CB-745064CE8CCF}"/>
              </a:ext>
            </a:extLst>
          </p:cNvPr>
          <p:cNvSpPr/>
          <p:nvPr/>
        </p:nvSpPr>
        <p:spPr>
          <a:xfrm>
            <a:off x="578840" y="1497866"/>
            <a:ext cx="10712742" cy="508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DOCUMENTACIÓN A PRESENTAR </a:t>
            </a:r>
          </a:p>
          <a:p>
            <a:pPr lvl="0" algn="ctr">
              <a:lnSpc>
                <a:spcPct val="107000"/>
              </a:lnSpc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(art. 8 Orden 8/2019 y resuelve quinto de la Resolución)</a:t>
            </a:r>
          </a:p>
          <a:p>
            <a:pPr lvl="0" algn="ctr">
              <a:lnSpc>
                <a:spcPct val="107000"/>
              </a:lnSpc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Relativa a la ENTIDAD: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MEMORIA 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explicativa de la entidad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(ANEXO II) 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algn="just">
              <a:lnSpc>
                <a:spcPct val="107000"/>
              </a:lnSpc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Estatutos</a:t>
            </a:r>
          </a:p>
          <a:p>
            <a:pPr marL="1371600" algn="just">
              <a:lnSpc>
                <a:spcPct val="107000"/>
              </a:lnSpc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Ácreditación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/Declaración de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hallarse al corriente de las obligaciones tributarias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 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el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reintegro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subvenciones</a:t>
            </a:r>
          </a:p>
          <a:p>
            <a:pPr marL="457200">
              <a:lnSpc>
                <a:spcPct val="107000"/>
              </a:lnSpc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algn="just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Certificación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composición de su órgano directivo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fecha de su nombramiento y modo de elección así como la presentación de dichos datos ante el registro administrativo correspondiente</a:t>
            </a:r>
          </a:p>
          <a:p>
            <a:pPr marL="457200">
              <a:lnSpc>
                <a:spcPct val="107000"/>
              </a:lnSpc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0" lvl="2" indent="-2286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documentación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aportada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alguna convocatoria del IRPF anterior, será suficiente con un certificado del representante legal que acredite que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ha producido ningún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documentación, especificando el </a:t>
            </a:r>
            <a:r>
              <a:rPr lang="es-ES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nº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expediente de subvención de IRPF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que se presentaron e indicando </a:t>
            </a:r>
            <a:r>
              <a:rPr lang="es-E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documentos objeto de certificación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2289</Words>
  <Application>Microsoft Office PowerPoint</Application>
  <PresentationFormat>Panorámica</PresentationFormat>
  <Paragraphs>329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Tema de Office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Presentación de PowerPoint</vt:lpstr>
      <vt:lpstr>Presentación de PowerPoint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AGULLO RODRIGUEZ, ENRIQUETA</dc:creator>
  <cp:lastModifiedBy>GARCÍA APARICIO, Mª AMPARO</cp:lastModifiedBy>
  <cp:revision>73</cp:revision>
  <cp:lastPrinted>2021-09-24T13:36:59Z</cp:lastPrinted>
  <dcterms:created xsi:type="dcterms:W3CDTF">2021-09-22T16:34:09Z</dcterms:created>
  <dcterms:modified xsi:type="dcterms:W3CDTF">2021-09-29T08:59:13Z</dcterms:modified>
</cp:coreProperties>
</file>