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6" r:id="rId4"/>
    <p:sldId id="299" r:id="rId5"/>
    <p:sldId id="301" r:id="rId6"/>
    <p:sldId id="300" r:id="rId7"/>
    <p:sldId id="261" r:id="rId8"/>
    <p:sldId id="286" r:id="rId9"/>
    <p:sldId id="287" r:id="rId10"/>
    <p:sldId id="288" r:id="rId11"/>
    <p:sldId id="285" r:id="rId12"/>
    <p:sldId id="266" r:id="rId13"/>
    <p:sldId id="289" r:id="rId14"/>
    <p:sldId id="263" r:id="rId15"/>
    <p:sldId id="290" r:id="rId16"/>
    <p:sldId id="291" r:id="rId17"/>
    <p:sldId id="292" r:id="rId18"/>
    <p:sldId id="293" r:id="rId19"/>
    <p:sldId id="284" r:id="rId20"/>
    <p:sldId id="294" r:id="rId21"/>
    <p:sldId id="295" r:id="rId22"/>
    <p:sldId id="281" r:id="rId23"/>
    <p:sldId id="270" r:id="rId24"/>
    <p:sldId id="271" r:id="rId25"/>
    <p:sldId id="272" r:id="rId26"/>
    <p:sldId id="273" r:id="rId27"/>
    <p:sldId id="302" r:id="rId28"/>
    <p:sldId id="304" r:id="rId29"/>
    <p:sldId id="303" r:id="rId30"/>
    <p:sldId id="296" r:id="rId31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SUMEN%20PARTICIPANTES%20A&#209;O%20-%20graficos%20(Autoguardado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Entidades!$B$5</c:f>
              <c:strCache>
                <c:ptCount val="1"/>
                <c:pt idx="0">
                  <c:v>PIISCL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Entidades!$C$4:$H$4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Entidades!$C$5:$H$5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31</c:v>
                </c:pt>
                <c:pt idx="3">
                  <c:v>34</c:v>
                </c:pt>
                <c:pt idx="4">
                  <c:v>36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9-48BE-8133-554B71004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226176"/>
        <c:axId val="1685720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Entidades!$B$6</c15:sqref>
                        </c15:formulaRef>
                      </c:ext>
                    </c:extLst>
                    <c:strCache>
                      <c:ptCount val="1"/>
                      <c:pt idx="0">
                        <c:v>PIISET</c:v>
                      </c:pt>
                    </c:strCache>
                  </c:strRef>
                </c:tx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Entidades!$C$4:$H$4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Entidades!$C$6:$H$6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11</c:v>
                      </c:pt>
                      <c:pt idx="1">
                        <c:v>6</c:v>
                      </c:pt>
                      <c:pt idx="2">
                        <c:v>33</c:v>
                      </c:pt>
                      <c:pt idx="3">
                        <c:v>38</c:v>
                      </c:pt>
                      <c:pt idx="4">
                        <c:v>82</c:v>
                      </c:pt>
                      <c:pt idx="5">
                        <c:v>93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E59-48BE-8133-554B71004B5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Entidades!$B$7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Entidades!$C$4:$H$4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Entidades!$C$7:$H$7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20</c:v>
                      </c:pt>
                      <c:pt idx="2">
                        <c:v>64</c:v>
                      </c:pt>
                      <c:pt idx="3">
                        <c:v>72</c:v>
                      </c:pt>
                      <c:pt idx="4">
                        <c:v>118</c:v>
                      </c:pt>
                      <c:pt idx="5">
                        <c:v>129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E59-48BE-8133-554B71004B5B}"/>
                  </c:ext>
                </c:extLst>
              </c15:ser>
            </c15:filteredBarSeries>
          </c:ext>
        </c:extLst>
      </c:barChart>
      <c:catAx>
        <c:axId val="16822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572032"/>
        <c:crosses val="autoZero"/>
        <c:auto val="1"/>
        <c:lblAlgn val="ctr"/>
        <c:lblOffset val="100"/>
        <c:noMultiLvlLbl val="0"/>
      </c:catAx>
      <c:valAx>
        <c:axId val="16857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226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PARTICIPANTES ENTIDADES LOCALES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fusiones!$H$4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fusiones!$G$5:$G$8</c:f>
              <c:strCach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ACUMULADO</c:v>
                </c:pt>
              </c:strCache>
            </c:strRef>
          </c:cat>
          <c:val>
            <c:numRef>
              <c:f>fusiones!$H$5:$H$8</c:f>
              <c:numCache>
                <c:formatCode>General</c:formatCode>
                <c:ptCount val="4"/>
                <c:pt idx="0">
                  <c:v>2100</c:v>
                </c:pt>
                <c:pt idx="1">
                  <c:v>2289</c:v>
                </c:pt>
                <c:pt idx="2">
                  <c:v>2046</c:v>
                </c:pt>
                <c:pt idx="3">
                  <c:v>6435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5-4E6E-B4DA-74A378984B09}"/>
            </c:ext>
          </c:extLst>
        </c:ser>
        <c:ser>
          <c:idx val="1"/>
          <c:order val="1"/>
          <c:tx>
            <c:strRef>
              <c:f>fusiones!$I$4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fusiones!$G$5:$G$8</c:f>
              <c:strCach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ACUMULADO</c:v>
                </c:pt>
              </c:strCache>
            </c:strRef>
          </c:cat>
          <c:val>
            <c:numRef>
              <c:f>fusiones!$I$5:$I$8</c:f>
              <c:numCache>
                <c:formatCode>General</c:formatCode>
                <c:ptCount val="4"/>
                <c:pt idx="0">
                  <c:v>1257</c:v>
                </c:pt>
                <c:pt idx="1">
                  <c:v>1470</c:v>
                </c:pt>
                <c:pt idx="2">
                  <c:v>1311</c:v>
                </c:pt>
                <c:pt idx="3">
                  <c:v>4038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5-4E6E-B4DA-74A378984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799488"/>
        <c:axId val="174194688"/>
      </c:barChart>
      <c:catAx>
        <c:axId val="1727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4194688"/>
        <c:crosses val="autoZero"/>
        <c:auto val="1"/>
        <c:lblAlgn val="ctr"/>
        <c:lblOffset val="100"/>
        <c:noMultiLvlLbl val="0"/>
      </c:catAx>
      <c:valAx>
        <c:axId val="174194688"/>
        <c:scaling>
          <c:orientation val="minMax"/>
          <c:max val="1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2799488"/>
        <c:crosses val="autoZero"/>
        <c:crossBetween val="between"/>
      </c:val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22132348010321934"/>
          <c:y val="0.18281501507730188"/>
          <c:w val="0.22851031465281371"/>
          <c:h val="0.1460275114564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Hoja1!$K$4</c:f>
              <c:strCache>
                <c:ptCount val="1"/>
                <c:pt idx="0">
                  <c:v>VALENCIA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19E-48DE-8E9B-7DB47F9B64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Hoja1!$K$5:$K$6</c:f>
              <c:numCache>
                <c:formatCode>General</c:formatCode>
                <c:ptCount val="1"/>
                <c:pt idx="0">
                  <c:v>1681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E-48DE-8E9B-7DB47F9B64FE}"/>
            </c:ext>
          </c:extLst>
        </c:ser>
        <c:ser>
          <c:idx val="1"/>
          <c:order val="1"/>
          <c:tx>
            <c:strRef>
              <c:f>Hoja1!$L$4</c:f>
              <c:strCache>
                <c:ptCount val="1"/>
                <c:pt idx="0">
                  <c:v>ALICANTE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Hoja1!$L$5:$L$6</c:f>
              <c:numCache>
                <c:formatCode>General</c:formatCode>
                <c:ptCount val="1"/>
                <c:pt idx="0">
                  <c:v>1273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9E-48DE-8E9B-7DB47F9B64FE}"/>
            </c:ext>
          </c:extLst>
        </c:ser>
        <c:ser>
          <c:idx val="2"/>
          <c:order val="2"/>
          <c:tx>
            <c:strRef>
              <c:f>Hoja1!$M$4</c:f>
              <c:strCache>
                <c:ptCount val="1"/>
                <c:pt idx="0">
                  <c:v>CASTELLÓN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Hoja1!$M$5:$M$6</c:f>
              <c:numCache>
                <c:formatCode>General</c:formatCode>
                <c:ptCount val="1"/>
                <c:pt idx="0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9E-48DE-8E9B-7DB47F9B6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197376"/>
        <c:axId val="170198912"/>
      </c:barChart>
      <c:catAx>
        <c:axId val="170197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0198912"/>
        <c:crosses val="autoZero"/>
        <c:auto val="1"/>
        <c:lblAlgn val="ctr"/>
        <c:lblOffset val="100"/>
        <c:noMultiLvlLbl val="0"/>
      </c:catAx>
      <c:valAx>
        <c:axId val="17019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01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28B46-0DD3-4985-8C87-54F8A7A50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50E6D2-258B-4DAB-9CD5-1478FB66D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E7B70D-A4FA-4C69-B4A4-6931F9BA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02A54-CE03-4E1E-A2A9-37F33C3C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E8872-CBD8-4621-A22B-8F2DAFF5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2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DEBAF-A7DD-4E7C-B59D-40F12AC6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F54A1-779F-42C7-A894-2848AB35D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AADE73-1DC8-43C1-A1CA-0839B3DB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A68A45-A0E4-4E16-9D1A-F64A1AF0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E7D75-F8C4-4517-881D-AD0BC2F5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54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46F5DE-729F-40DF-B757-FFEC3DD4F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D46FF-DB91-41DA-9BE9-B40A00551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136BAD-E2FE-4842-B589-84EB0629B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D6C0E5-367A-4292-BA64-1BBBCFDC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354212-B976-4212-A6A7-5B7B9633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34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33954-1E17-4D74-A51B-488B69F5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25F3EA-548C-4D99-B7DA-152282100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D7B0C8-4D11-45B9-91AC-A0C76868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597688-6F2F-42EE-A10E-D07550BF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BCBA5F-01EF-499C-9785-A8830212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49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58323-9948-46E4-864C-CF3CAF38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E16E62-2AC3-4113-8890-C737FA20C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B79C9F-720E-45F4-8A01-420B3EC9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089675-9580-45BF-82C5-9B433C89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907BE0-2E99-4BCC-86CD-006E42AA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77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EC586-CE17-4A5B-9500-3B668559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F36774-DB93-4C3E-B727-3F5E68185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3276CC-BF67-47FD-A8E8-6E88182E0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2EBE5B-C2CB-4DE5-A921-BE3A795F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C60AAD-5BEA-490F-99BA-4A85BE2D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DD6E1B-2515-41E1-A22D-ED6C5AA4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88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8686B-2F4D-4544-A8DC-F69832B22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28EFD2-33E0-4235-BA90-CBE870D3B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F7926A-864C-4F3A-A28C-2A5A3F43F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0FC702-F925-4253-AF4C-847EDBFC2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D95489-1604-4DDB-BFFB-CD4DF1185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70E0E0-2B49-4DE2-B4F9-F6A13725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FD72DC-7A8A-4786-BD43-BAC06175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FFE673-72F1-4454-BCE6-85F2001D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20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628ED-5E31-4D72-B0B2-19873B01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00C9AC-1E95-4AE8-96C9-2B44D96F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67FFF4-D6CF-47B7-B006-1DA68103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1F3AEB-9E00-4746-9BC7-405A1C84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59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5DC3F0-C988-4DCF-A6E7-B2D749F3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530EB2-98D1-460B-9F08-89B1286F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5300EC-6E61-4CE9-974D-FED638C8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09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754AD-FCF6-4A4D-AF29-A9F667EE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6DCF7-19BA-4E34-854A-5CAAE8D73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6BA433-3547-42A6-BCD5-85BD15931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51D1EA-4545-4ED4-85C4-E4B3D7D2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6FA3A0-317F-4D6C-81DA-8D0297B8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7A12B0-61BB-494E-B1D4-79427D73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5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2F997-0D02-4E5E-BF6F-C9DE94A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0D0063-001F-423F-AD2F-25FDB0DE8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CBB5F7-F369-4D95-9802-FD6DF7A74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D0D8B8-42DC-423D-8B09-A4DBE835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D610DC-6045-46D2-91DF-CEF7554E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08D7B5-6D1D-4244-8E20-AE852D9F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20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42467F-AF04-42F9-A80B-22E5454B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AC0F4-8A28-49A8-AD37-D78D4761D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1D1B6B-3EB4-4334-A891-5D5AC916B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E1A5-E313-41F4-9378-FFD6583DFFE5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DAB8E3-6446-4597-A795-F0CCA7F84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A3327F-850B-4D27-B6EA-8EEF6DC09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90D4-A69E-4663-A5DD-44B451D2C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80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inclusio.gva.es/va/web/integracion-inclusionsocial-cooperacion/fondo-social-europe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tinerarisfse@gva.es" TargetMode="External"/><Relationship Id="rId2" Type="http://schemas.openxmlformats.org/officeDocument/2006/relationships/hyperlink" Target="http://www.inclusio.gva.es/e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623880" y="1844640"/>
            <a:ext cx="10939680" cy="352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800" b="0" strike="noStrike" spc="-1" dirty="0">
                <a:solidFill>
                  <a:srgbClr val="1F497D"/>
                </a:solidFill>
                <a:latin typeface="Candara"/>
                <a:ea typeface="DejaVu Sans"/>
              </a:rPr>
              <a:t>ITINERARIOS INTEGRADOS PARA LA INSERCIÓN SOCIOLABORAL </a:t>
            </a:r>
            <a:br>
              <a:rPr dirty="0"/>
            </a:br>
            <a:r>
              <a:rPr lang="es-ES" sz="4800" b="0" strike="noStrike" spc="-1" dirty="0">
                <a:solidFill>
                  <a:srgbClr val="1F497D"/>
                </a:solidFill>
                <a:latin typeface="Candara"/>
                <a:ea typeface="DejaVu Sans"/>
              </a:rPr>
              <a:t>DE COLECTIVOS EN RIESGO </a:t>
            </a:r>
            <a:br>
              <a:rPr dirty="0"/>
            </a:br>
            <a:r>
              <a:rPr lang="es-ES" sz="4800" b="0" strike="noStrike" spc="-1" dirty="0">
                <a:solidFill>
                  <a:srgbClr val="1F497D"/>
                </a:solidFill>
                <a:latin typeface="Candara"/>
                <a:ea typeface="DejaVu Sans"/>
              </a:rPr>
              <a:t>DE EXCLUSIÓN SOCIAL</a:t>
            </a:r>
            <a:endParaRPr lang="es-ES" sz="4800" b="0" strike="noStrike" spc="-1" dirty="0">
              <a:latin typeface="Arial"/>
            </a:endParaRPr>
          </a:p>
        </p:txBody>
      </p:sp>
      <p:pic>
        <p:nvPicPr>
          <p:cNvPr id="229" name="Google Shape;266;p66"/>
          <p:cNvPicPr/>
          <p:nvPr/>
        </p:nvPicPr>
        <p:blipFill>
          <a:blip r:embed="rId2"/>
          <a:srcRect r="9476"/>
          <a:stretch/>
        </p:blipFill>
        <p:spPr>
          <a:xfrm>
            <a:off x="157195" y="0"/>
            <a:ext cx="2118172" cy="1172052"/>
          </a:xfrm>
          <a:prstGeom prst="rect">
            <a:avLst/>
          </a:prstGeom>
          <a:ln w="9360">
            <a:noFill/>
          </a:ln>
        </p:spPr>
      </p:pic>
      <p:sp>
        <p:nvSpPr>
          <p:cNvPr id="231" name="CustomShape 2"/>
          <p:cNvSpPr/>
          <p:nvPr/>
        </p:nvSpPr>
        <p:spPr>
          <a:xfrm>
            <a:off x="3923415" y="5367600"/>
            <a:ext cx="8028108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GENERALITAT VALENCIANA</a:t>
            </a:r>
          </a:p>
          <a:p>
            <a:pPr algn="r"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Dirección General de Acción Comunitaria y Barrios Inclusivos</a:t>
            </a:r>
            <a:endParaRPr lang="es-ES" sz="2400" b="0" strike="noStrike" spc="-1" dirty="0">
              <a:latin typeface="Arial"/>
            </a:endParaRPr>
          </a:p>
        </p:txBody>
      </p:sp>
      <p:pic>
        <p:nvPicPr>
          <p:cNvPr id="6" name="Google Shape;444;p86">
            <a:extLst>
              <a:ext uri="{FF2B5EF4-FFF2-40B4-BE49-F238E27FC236}">
                <a16:creationId xmlns:a16="http://schemas.microsoft.com/office/drawing/2014/main" id="{01C11429-54FC-46B8-95D7-6F62895C547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207256" y="178283"/>
            <a:ext cx="1570073" cy="1172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17BD745-2730-4A58-A27C-738E5E95C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23527"/>
            <a:ext cx="9144000" cy="4666148"/>
          </a:xfrm>
        </p:spPr>
        <p:txBody>
          <a:bodyPr/>
          <a:lstStyle/>
          <a:p>
            <a:r>
              <a:rPr lang="es-ES" b="1" u="sng" dirty="0"/>
              <a:t>COMUNICACIÓN DE OTRAS SUBVENCIONES</a:t>
            </a:r>
          </a:p>
          <a:p>
            <a:endParaRPr lang="es-ES" b="1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Estas subvenciones son </a:t>
            </a:r>
            <a:r>
              <a:rPr lang="es-ES" b="1" u="sng" dirty="0"/>
              <a:t>COMPATIBLES</a:t>
            </a:r>
            <a:r>
              <a:rPr lang="es-ES" dirty="0"/>
              <a:t> con otras subvenciones, ayudas, ingresos o recursos para la </a:t>
            </a:r>
            <a:r>
              <a:rPr lang="es-ES" b="1" u="sng" dirty="0"/>
              <a:t>MISMA FINALIDAD</a:t>
            </a:r>
            <a:r>
              <a:rPr lang="es-ES" dirty="0"/>
              <a:t>, procedentes de cualquier administración o entidad, pública o privada; nacionales, de la Unión Europea o de organismos internacionales. </a:t>
            </a:r>
          </a:p>
          <a:p>
            <a:pPr algn="just"/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En el caso de que la entidad reciba este tipo de subvenciones, nos lo </a:t>
            </a:r>
            <a:r>
              <a:rPr lang="es-ES" b="1" u="sng" dirty="0"/>
              <a:t>DEBERÁ COMUNICAR</a:t>
            </a:r>
            <a:r>
              <a:rPr lang="es-ES" dirty="0"/>
              <a:t>, tan pronto como se conozca y, en todo caso, con </a:t>
            </a:r>
            <a:r>
              <a:rPr lang="es-ES" b="1" u="sng" dirty="0"/>
              <a:t>ANTERIORIDAD </a:t>
            </a:r>
            <a:r>
              <a:rPr lang="es-ES" dirty="0"/>
              <a:t>a la justificación de la aplicación dada a los fondos percibidos.</a:t>
            </a:r>
          </a:p>
          <a:p>
            <a:pPr algn="just"/>
            <a:endParaRPr lang="es-ES" dirty="0"/>
          </a:p>
          <a:p>
            <a:endParaRPr lang="es-ES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6CBB92CB-A2D2-44E8-8442-A70FAEF05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875" y="568325"/>
            <a:ext cx="6054725" cy="404813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GESTIÓN DE LA SUBVENCIÓN</a:t>
            </a:r>
            <a:endParaRPr lang="es-ES" sz="3800" b="0" strike="noStrike" spc="-1" dirty="0">
              <a:latin typeface="Arial"/>
            </a:endParaRPr>
          </a:p>
        </p:txBody>
      </p:sp>
      <p:pic>
        <p:nvPicPr>
          <p:cNvPr id="5" name="Google Shape;266;p66">
            <a:extLst>
              <a:ext uri="{FF2B5EF4-FFF2-40B4-BE49-F238E27FC236}">
                <a16:creationId xmlns:a16="http://schemas.microsoft.com/office/drawing/2014/main" id="{61803E12-A769-4728-8311-A382E6061709}"/>
              </a:ext>
            </a:extLst>
          </p:cNvPr>
          <p:cNvPicPr/>
          <p:nvPr/>
        </p:nvPicPr>
        <p:blipFill>
          <a:blip r:embed="rId2"/>
          <a:srcRect r="9476"/>
          <a:stretch/>
        </p:blipFill>
        <p:spPr>
          <a:xfrm>
            <a:off x="541240" y="266845"/>
            <a:ext cx="1310782" cy="1075920"/>
          </a:xfrm>
          <a:prstGeom prst="rect">
            <a:avLst/>
          </a:prstGeom>
          <a:ln w="9360">
            <a:noFill/>
          </a:ln>
        </p:spPr>
      </p:pic>
      <p:pic>
        <p:nvPicPr>
          <p:cNvPr id="6" name="Google Shape;314;p71">
            <a:extLst>
              <a:ext uri="{FF2B5EF4-FFF2-40B4-BE49-F238E27FC236}">
                <a16:creationId xmlns:a16="http://schemas.microsoft.com/office/drawing/2014/main" id="{E8D42898-E1C8-40FA-974E-501CCE7DABD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58997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CE7FE38D-98DE-4681-9427-B433FB9F79D3}"/>
              </a:ext>
            </a:extLst>
          </p:cNvPr>
          <p:cNvSpPr txBox="1">
            <a:spLocks/>
          </p:cNvSpPr>
          <p:nvPr/>
        </p:nvSpPr>
        <p:spPr>
          <a:xfrm>
            <a:off x="1356221" y="1268042"/>
            <a:ext cx="9144000" cy="50698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es-ES" sz="1400" dirty="0"/>
          </a:p>
          <a:p>
            <a:pPr marL="342900" indent="-342900" algn="just"/>
            <a:r>
              <a:rPr lang="es-ES" sz="2400" dirty="0"/>
              <a:t>La cuantía que se ha subvencionado a cada una de las Entidades Locales asciende a </a:t>
            </a:r>
            <a:r>
              <a:rPr lang="es-ES" sz="2400" b="1" dirty="0"/>
              <a:t>133.928, 56 euros</a:t>
            </a:r>
            <a:r>
              <a:rPr lang="es-ES" sz="2400" dirty="0"/>
              <a:t>.</a:t>
            </a:r>
          </a:p>
          <a:p>
            <a:pPr marL="0" indent="0" algn="just">
              <a:buNone/>
            </a:pPr>
            <a:endParaRPr lang="es-ES" sz="2400" dirty="0"/>
          </a:p>
          <a:p>
            <a:pPr marL="342900" indent="-342900" algn="just"/>
            <a:r>
              <a:rPr lang="es-ES" sz="2400" dirty="0"/>
              <a:t>Se ha efectuado un </a:t>
            </a:r>
            <a:r>
              <a:rPr lang="es-ES" sz="2400" b="1" dirty="0"/>
              <a:t>libramiento por el 100% del importe </a:t>
            </a:r>
            <a:r>
              <a:rPr lang="es-ES" sz="2400" dirty="0"/>
              <a:t>subvencionado (aptdo. Noveno Resolución de 31/05/21).</a:t>
            </a:r>
          </a:p>
          <a:p>
            <a:pPr marL="0" indent="0" algn="just">
              <a:buNone/>
            </a:pPr>
            <a:endParaRPr lang="es-ES" sz="2400" dirty="0"/>
          </a:p>
          <a:p>
            <a:pPr marL="342900" indent="-342900" algn="just"/>
            <a:r>
              <a:rPr lang="es-ES" sz="2400" dirty="0"/>
              <a:t>El </a:t>
            </a:r>
            <a:r>
              <a:rPr lang="es-ES" sz="2400" b="1" dirty="0"/>
              <a:t>plazo máximo de justificación </a:t>
            </a:r>
            <a:r>
              <a:rPr lang="es-ES" sz="2400" dirty="0"/>
              <a:t>económica y presentación de la memoria económica y técnica será el </a:t>
            </a:r>
            <a:r>
              <a:rPr lang="es-ES" sz="2400" b="1" dirty="0"/>
              <a:t>15 de enero de 2022 </a:t>
            </a:r>
            <a:r>
              <a:rPr lang="es-ES" sz="2400" dirty="0"/>
              <a:t>(aptdo. Noveno Resolución de 31/05/21).</a:t>
            </a:r>
          </a:p>
          <a:p>
            <a:pPr marL="0" indent="0" algn="just">
              <a:buNone/>
            </a:pPr>
            <a:endParaRPr lang="es-ES" sz="2400" dirty="0"/>
          </a:p>
          <a:p>
            <a:pPr marL="342900" indent="-342900" algn="just"/>
            <a:r>
              <a:rPr lang="es-ES" sz="2400" dirty="0"/>
              <a:t>La </a:t>
            </a:r>
            <a:r>
              <a:rPr lang="es-ES" sz="2400" b="1" u="sng" dirty="0"/>
              <a:t>justificación</a:t>
            </a:r>
            <a:r>
              <a:rPr lang="es-ES" sz="2400" dirty="0"/>
              <a:t> de la subvención concedida se habrá de realizar por </a:t>
            </a:r>
            <a:r>
              <a:rPr lang="es-ES" sz="2400" b="1" u="sng" dirty="0"/>
              <a:t>vía telemática</a:t>
            </a:r>
            <a:r>
              <a:rPr lang="es-ES" sz="2400" dirty="0"/>
              <a:t>.</a:t>
            </a:r>
          </a:p>
          <a:p>
            <a:pPr marL="0" indent="0" algn="just">
              <a:buNone/>
            </a:pPr>
            <a:endParaRPr lang="es-ES" sz="1400" dirty="0"/>
          </a:p>
        </p:txBody>
      </p:sp>
      <p:pic>
        <p:nvPicPr>
          <p:cNvPr id="3" name="Google Shape;361;p76">
            <a:extLst>
              <a:ext uri="{FF2B5EF4-FFF2-40B4-BE49-F238E27FC236}">
                <a16:creationId xmlns:a16="http://schemas.microsoft.com/office/drawing/2014/main" id="{6F468154-205D-4FA4-953D-9708B56FB4C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53894" y="103788"/>
            <a:ext cx="1866960" cy="1097280"/>
          </a:xfrm>
          <a:prstGeom prst="rect">
            <a:avLst/>
          </a:prstGeom>
          <a:ln w="9360">
            <a:noFill/>
          </a:ln>
        </p:spPr>
      </p:pic>
      <p:pic>
        <p:nvPicPr>
          <p:cNvPr id="4" name="Google Shape;360;p76">
            <a:extLst>
              <a:ext uri="{FF2B5EF4-FFF2-40B4-BE49-F238E27FC236}">
                <a16:creationId xmlns:a16="http://schemas.microsoft.com/office/drawing/2014/main" id="{CE9FA95B-BF30-4966-8E0D-3F70319215E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04600" y="260280"/>
            <a:ext cx="1284480" cy="1186200"/>
          </a:xfrm>
          <a:prstGeom prst="rect">
            <a:avLst/>
          </a:prstGeom>
          <a:ln w="9360">
            <a:noFill/>
          </a:ln>
        </p:spPr>
      </p:pic>
      <p:sp>
        <p:nvSpPr>
          <p:cNvPr id="11" name="CustomShape 2">
            <a:extLst>
              <a:ext uri="{FF2B5EF4-FFF2-40B4-BE49-F238E27FC236}">
                <a16:creationId xmlns:a16="http://schemas.microsoft.com/office/drawing/2014/main" id="{04F6B231-35C0-4401-B1EB-8D0F705C0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9251" y="260280"/>
            <a:ext cx="7206144" cy="611188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GESTIÓN DE LA SUBVENCIÓN</a:t>
            </a:r>
            <a:endParaRPr lang="es-ES" sz="3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13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097706" y="469707"/>
            <a:ext cx="8296712" cy="767345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GESTIÓN DE LA SUBVENCIÓN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279" name="Google Shape;360;p76"/>
          <p:cNvPicPr/>
          <p:nvPr/>
        </p:nvPicPr>
        <p:blipFill>
          <a:blip r:embed="rId2"/>
          <a:stretch/>
        </p:blipFill>
        <p:spPr>
          <a:xfrm>
            <a:off x="1070460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80" name="Google Shape;361;p76"/>
          <p:cNvPicPr/>
          <p:nvPr/>
        </p:nvPicPr>
        <p:blipFill>
          <a:blip r:embed="rId3"/>
          <a:stretch/>
        </p:blipFill>
        <p:spPr>
          <a:xfrm>
            <a:off x="0" y="260280"/>
            <a:ext cx="1866960" cy="1097280"/>
          </a:xfrm>
          <a:prstGeom prst="rect">
            <a:avLst/>
          </a:prstGeom>
          <a:ln w="9360">
            <a:noFill/>
          </a:ln>
        </p:spPr>
      </p:pic>
      <p:sp>
        <p:nvSpPr>
          <p:cNvPr id="281" name="CustomShape 2"/>
          <p:cNvSpPr/>
          <p:nvPr/>
        </p:nvSpPr>
        <p:spPr>
          <a:xfrm>
            <a:off x="252360" y="1805040"/>
            <a:ext cx="11679480" cy="472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801720" lvl="1" indent="-3351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s-ES" sz="2200" b="0" strike="noStrike" spc="-1" dirty="0">
              <a:latin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717C10-5253-4E67-8FF8-8B370AB84C5F}"/>
              </a:ext>
            </a:extLst>
          </p:cNvPr>
          <p:cNvSpPr/>
          <p:nvPr/>
        </p:nvSpPr>
        <p:spPr>
          <a:xfrm>
            <a:off x="1727036" y="1777420"/>
            <a:ext cx="8530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GASTOS SUBVENCIONABLES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60A17FB-7B38-4BED-AB78-936EEC2BB73C}"/>
              </a:ext>
            </a:extLst>
          </p:cNvPr>
          <p:cNvSpPr/>
          <p:nvPr/>
        </p:nvSpPr>
        <p:spPr>
          <a:xfrm>
            <a:off x="1181523" y="2781811"/>
            <a:ext cx="96212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GASTOS DIRECTOS DE PERSONAL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OTROS GASTOS: el 25% de los gastos directos de personal 2022 </a:t>
            </a:r>
            <a:r>
              <a:rPr lang="es-ES" sz="2400" dirty="0"/>
              <a:t>(aptdo. Décimo Resolución de 31/05/21):</a:t>
            </a:r>
          </a:p>
          <a:p>
            <a:pPr lvl="1" algn="just"/>
            <a:endParaRPr lang="es-ES" sz="2400" dirty="0"/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sz="2400" dirty="0"/>
              <a:t>gastos de </a:t>
            </a:r>
            <a:r>
              <a:rPr lang="es-ES" sz="2400" b="1" dirty="0"/>
              <a:t>becas  y ayudas</a:t>
            </a:r>
            <a:r>
              <a:rPr lang="es-ES" sz="2400" dirty="0"/>
              <a:t>, 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sz="2400" b="1" dirty="0"/>
              <a:t>materiales</a:t>
            </a:r>
            <a:r>
              <a:rPr lang="es-ES" sz="2400" dirty="0"/>
              <a:t>, 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sz="2400" b="1" dirty="0"/>
              <a:t>seguros </a:t>
            </a:r>
            <a:r>
              <a:rPr lang="es-ES" sz="2400" dirty="0"/>
              <a:t>de accidentes y responsabilidad civil de los participantes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sz="2400" dirty="0"/>
              <a:t>y otros </a:t>
            </a:r>
            <a:r>
              <a:rPr lang="es-ES" sz="2400" b="1" dirty="0"/>
              <a:t>gastos de funcionamiento </a:t>
            </a:r>
            <a:r>
              <a:rPr lang="es-ES" sz="2400" dirty="0"/>
              <a:t>(luz, agua, calefacción, limpieza, vigilancia, </a:t>
            </a:r>
            <a:r>
              <a:rPr lang="es-ES" sz="2400" dirty="0" err="1"/>
              <a:t>etc</a:t>
            </a:r>
            <a:r>
              <a:rPr lang="es-ES" sz="2400" dirty="0"/>
              <a:t>)</a:t>
            </a:r>
            <a:r>
              <a:rPr lang="es-ES" sz="22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79520" y="1557360"/>
            <a:ext cx="10955520" cy="45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 marL="216000" indent="-210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Artículo 6 de la Orden 10/2017, de 29 de noviembre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  <a:latin typeface="Calibri"/>
              </a:rPr>
              <a:t>	- COMUNICACIÓN</a:t>
            </a:r>
            <a:endParaRPr lang="es-ES" sz="2400" spc="-1" dirty="0"/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INDICADORES: Registrar actuaciones del participantes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- JUSTIFICACIÓN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- COMPROBACIONES: Conservar los documentos justificativos de la aplicación 	de los </a:t>
            </a: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fondos recibidos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2028960" y="336600"/>
            <a:ext cx="8093160" cy="6652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OBLIGACIONS DE LES ENTITATS BENEFICIÀRIES</a:t>
            </a: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863640" y="2347920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562063" y="2116506"/>
            <a:ext cx="11235224" cy="45274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         </a:t>
            </a:r>
          </a:p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	DIRECTRICES DE LA UNIÓN EUROPEA</a:t>
            </a:r>
          </a:p>
          <a:p>
            <a:pPr algn="just">
              <a:lnSpc>
                <a:spcPct val="90000"/>
              </a:lnSpc>
            </a:pPr>
            <a:r>
              <a:rPr lang="es-ES" sz="2400" spc="-1" dirty="0">
                <a:latin typeface="Arial"/>
              </a:rPr>
              <a:t>			          (Reglamento 1303/2013)</a:t>
            </a: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INSTRUCCIONES DE LA DIRECCIÓN GENERAL DE FONDOS EUROPEOS</a:t>
            </a: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spc="-1" dirty="0"/>
              <a:t>	 </a:t>
            </a:r>
            <a:r>
              <a:rPr lang="es-ES" sz="2400" u="sng" dirty="0">
                <a:solidFill>
                  <a:srgbClr val="FF0000"/>
                </a:solidFill>
              </a:rPr>
              <a:t>Manual práctico información i </a:t>
            </a:r>
            <a:r>
              <a:rPr lang="es-ES" sz="2400" u="sng" dirty="0" err="1">
                <a:solidFill>
                  <a:srgbClr val="FF0000"/>
                </a:solidFill>
              </a:rPr>
              <a:t>publiciddad</a:t>
            </a:r>
            <a:r>
              <a:rPr lang="es-ES" sz="2400" u="sng" dirty="0">
                <a:solidFill>
                  <a:srgbClr val="FF0000"/>
                </a:solidFill>
              </a:rPr>
              <a:t>  (en la página web)</a:t>
            </a:r>
          </a:p>
          <a:p>
            <a:pPr>
              <a:lnSpc>
                <a:spcPct val="90000"/>
              </a:lnSpc>
            </a:pPr>
            <a:endParaRPr lang="es-ES" sz="2400" u="sng" dirty="0"/>
          </a:p>
          <a:p>
            <a:pPr>
              <a:lnSpc>
                <a:spcPct val="90000"/>
              </a:lnSpc>
            </a:pPr>
            <a:r>
              <a:rPr lang="es-ES" sz="2400" dirty="0">
                <a:solidFill>
                  <a:srgbClr val="00B0F0"/>
                </a:solidFill>
              </a:rPr>
              <a:t>     </a:t>
            </a:r>
            <a:r>
              <a:rPr lang="es-ES" sz="2400" u="sng" dirty="0">
                <a:solidFill>
                  <a:srgbClr val="00B0F0"/>
                </a:solidFill>
              </a:rPr>
              <a:t> </a:t>
            </a:r>
            <a:r>
              <a:rPr lang="es-ES" sz="2400" u="sng" dirty="0">
                <a:solidFill>
                  <a:srgbClr val="0070C0"/>
                </a:solidFill>
              </a:rPr>
              <a:t>https://inclusio.gva.es/va/web/integracion-inclusionsocial-cooperacion/fondo-social-europeo</a:t>
            </a:r>
          </a:p>
          <a:p>
            <a:pPr>
              <a:lnSpc>
                <a:spcPct val="90000"/>
              </a:lnSpc>
            </a:pPr>
            <a:endParaRPr lang="es-ES" sz="2400" dirty="0"/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</a:t>
            </a: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1935360" y="537153"/>
            <a:ext cx="7976617" cy="113004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COMUNICACIÓN</a:t>
            </a:r>
          </a:p>
          <a:p>
            <a:pPr algn="ctr">
              <a:lnSpc>
                <a:spcPct val="100000"/>
              </a:lnSpc>
            </a:pPr>
            <a:r>
              <a:rPr lang="es-ES" sz="3600" spc="-1" dirty="0">
                <a:solidFill>
                  <a:srgbClr val="000000"/>
                </a:solidFill>
                <a:latin typeface="Calibri"/>
                <a:ea typeface="DejaVu Sans"/>
              </a:rPr>
              <a:t>(Máxima difusión /pautas de información</a:t>
            </a:r>
            <a:r>
              <a:rPr lang="es-ES" sz="3200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041511" y="2949480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E19CAADC-3677-4522-8225-1FD4E6655013}"/>
              </a:ext>
            </a:extLst>
          </p:cNvPr>
          <p:cNvSpPr/>
          <p:nvPr/>
        </p:nvSpPr>
        <p:spPr>
          <a:xfrm>
            <a:off x="5189130" y="3355532"/>
            <a:ext cx="587022" cy="564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62844" y="2166840"/>
            <a:ext cx="11007272" cy="45274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          </a:t>
            </a:r>
            <a:endParaRPr lang="es-ES" dirty="0"/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</a:t>
            </a:r>
          </a:p>
        </p:txBody>
      </p:sp>
      <p:sp>
        <p:nvSpPr>
          <p:cNvPr id="266" name="CustomShape 2"/>
          <p:cNvSpPr/>
          <p:nvPr/>
        </p:nvSpPr>
        <p:spPr>
          <a:xfrm>
            <a:off x="1935360" y="385913"/>
            <a:ext cx="7976617" cy="113004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COMUNICACIÓN</a:t>
            </a: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002600" y="2393075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83777" y="1738793"/>
            <a:ext cx="10165405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spc="-1" dirty="0"/>
              <a:t>Pautas generales de comunicación</a:t>
            </a:r>
            <a:endParaRPr lang="es-ES" sz="2800" spc="-1" dirty="0"/>
          </a:p>
          <a:p>
            <a:pPr>
              <a:lnSpc>
                <a:spcPct val="90000"/>
              </a:lnSpc>
            </a:pPr>
            <a:endParaRPr lang="es-ES" sz="2800" spc="-1" dirty="0"/>
          </a:p>
          <a:p>
            <a:pPr>
              <a:lnSpc>
                <a:spcPct val="70000"/>
              </a:lnSpc>
            </a:pPr>
            <a:endParaRPr lang="es-ES" sz="2400" dirty="0"/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Mensajes claros y breves.</a:t>
            </a:r>
          </a:p>
          <a:p>
            <a:pPr>
              <a:lnSpc>
                <a:spcPct val="70000"/>
              </a:lnSpc>
            </a:pPr>
            <a:r>
              <a:rPr lang="es-ES" sz="2400" spc="-1" dirty="0"/>
              <a:t>	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Colocación del emblema de la Unión Europea en el lugar apropiado.</a:t>
            </a:r>
          </a:p>
          <a:p>
            <a:pPr>
              <a:lnSpc>
                <a:spcPct val="70000"/>
              </a:lnSpc>
            </a:pPr>
            <a:endParaRPr lang="es-ES" sz="2400" dirty="0"/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Referencia a los fondos que cofinancian la operación.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Disponer las herramientas de comunicación en un lugar apropiado.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just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La bandera (emblema) y la referencia a la Unión Europea, una 	 </a:t>
            </a:r>
          </a:p>
          <a:p>
            <a:pPr algn="just">
              <a:lnSpc>
                <a:spcPct val="70000"/>
              </a:lnSpc>
            </a:pPr>
            <a:r>
              <a:rPr lang="es-ES" sz="2400" dirty="0"/>
              <a:t>     pareja inseparable.</a:t>
            </a:r>
          </a:p>
          <a:p>
            <a:pPr algn="just">
              <a:lnSpc>
                <a:spcPct val="70000"/>
              </a:lnSpc>
            </a:pPr>
            <a:endParaRPr lang="es-ES" sz="2400" dirty="0"/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Mucha información desinforma.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Coherencia lingüística.</a:t>
            </a:r>
            <a:endParaRPr lang="es-ES" sz="2400" spc="-1" dirty="0"/>
          </a:p>
          <a:p>
            <a:pPr>
              <a:lnSpc>
                <a:spcPct val="90000"/>
              </a:lnSpc>
            </a:pPr>
            <a:endParaRPr lang="es-ES" spc="-1" dirty="0"/>
          </a:p>
        </p:txBody>
      </p:sp>
    </p:spTree>
    <p:extLst>
      <p:ext uri="{BB962C8B-B14F-4D97-AF65-F5344CB8AC3E}">
        <p14:creationId xmlns:p14="http://schemas.microsoft.com/office/powerpoint/2010/main" val="72072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62844" y="2166840"/>
            <a:ext cx="11007272" cy="45274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          </a:t>
            </a:r>
            <a:endParaRPr lang="es-ES" dirty="0"/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</a:t>
            </a:r>
          </a:p>
        </p:txBody>
      </p:sp>
      <p:sp>
        <p:nvSpPr>
          <p:cNvPr id="266" name="CustomShape 2"/>
          <p:cNvSpPr/>
          <p:nvPr/>
        </p:nvSpPr>
        <p:spPr>
          <a:xfrm>
            <a:off x="1935359" y="458997"/>
            <a:ext cx="8025255" cy="825054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COMUNICACIÓN</a:t>
            </a: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002600" y="2393075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01948" y="1456077"/>
            <a:ext cx="10165405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sz="2400" b="1" spc="-1" dirty="0"/>
              <a:t>Pautas obligatorias </a:t>
            </a:r>
            <a:r>
              <a:rPr lang="es-ES" sz="2400" spc="-1" dirty="0"/>
              <a:t>(</a:t>
            </a:r>
            <a:r>
              <a:rPr lang="es-ES" sz="2400" dirty="0"/>
              <a:t>anexo XII, sección 2.2, del Reglamento (UE) nº 1303/2013)</a:t>
            </a:r>
            <a:endParaRPr lang="es-ES" sz="2400" spc="-1" dirty="0"/>
          </a:p>
          <a:p>
            <a:pPr>
              <a:lnSpc>
                <a:spcPct val="90000"/>
              </a:lnSpc>
            </a:pPr>
            <a:endParaRPr lang="es-ES" sz="2400" spc="-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 Todos las medidas de información y comunicación han de </a:t>
            </a:r>
            <a:r>
              <a:rPr lang="es-ES" sz="2400" b="1" dirty="0"/>
              <a:t>reconocer el apoyo del FSE </a:t>
            </a:r>
            <a:r>
              <a:rPr lang="es-ES" sz="2400" dirty="0"/>
              <a:t>  + emblema + referencia a la Unió Europea y al fondo.</a:t>
            </a:r>
          </a:p>
          <a:p>
            <a:pPr>
              <a:lnSpc>
                <a:spcPct val="90000"/>
              </a:lnSpc>
            </a:pPr>
            <a:endParaRPr lang="es-E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Durante la realización de una operación </a:t>
            </a:r>
            <a:r>
              <a:rPr lang="es-ES" sz="2400" b="1" dirty="0"/>
              <a:t>informar el público del apoyo del FSE</a:t>
            </a:r>
            <a:r>
              <a:rPr lang="es-ES" sz="2400" dirty="0"/>
              <a:t>: </a:t>
            </a:r>
          </a:p>
          <a:p>
            <a:pPr>
              <a:lnSpc>
                <a:spcPct val="90000"/>
              </a:lnSpc>
            </a:pPr>
            <a:r>
              <a:rPr lang="es-ES" sz="2400" dirty="0"/>
              <a:t>	- descripción breve de la operación en su página web</a:t>
            </a:r>
          </a:p>
          <a:p>
            <a:pPr>
              <a:lnSpc>
                <a:spcPct val="90000"/>
              </a:lnSpc>
            </a:pPr>
            <a:r>
              <a:rPr lang="es-ES" sz="2400" spc="-1" dirty="0"/>
              <a:t>	- </a:t>
            </a:r>
            <a:r>
              <a:rPr lang="es-ES" sz="2400" dirty="0"/>
              <a:t>cartel temporal de gran tamaño o un cartel A3 mencionando la 		ayuda financiera de  la U.E.</a:t>
            </a:r>
          </a:p>
          <a:p>
            <a:pPr>
              <a:lnSpc>
                <a:spcPct val="90000"/>
              </a:lnSpc>
            </a:pPr>
            <a:endParaRPr lang="es-E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Durante </a:t>
            </a:r>
            <a:r>
              <a:rPr lang="es-ES" sz="2400"/>
              <a:t>la operación, </a:t>
            </a:r>
            <a:r>
              <a:rPr lang="es-ES" sz="2400" dirty="0"/>
              <a:t>y hasta tres meses </a:t>
            </a:r>
            <a:r>
              <a:rPr lang="es-ES" sz="2400"/>
              <a:t>de finalización), </a:t>
            </a:r>
            <a:r>
              <a:rPr lang="es-ES" sz="2400" dirty="0"/>
              <a:t>el beneficiario ha de colocar un </a:t>
            </a:r>
            <a:r>
              <a:rPr lang="es-ES" sz="2400" b="1" dirty="0"/>
              <a:t>cartel o una placa permanente</a:t>
            </a:r>
            <a:r>
              <a:rPr lang="es-ES" sz="2400" dirty="0"/>
              <a:t>.</a:t>
            </a:r>
          </a:p>
          <a:p>
            <a:pPr>
              <a:lnSpc>
                <a:spcPct val="90000"/>
              </a:lnSpc>
            </a:pPr>
            <a:endParaRPr lang="es-ES" sz="2400" spc="-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spc="-1" dirty="0"/>
              <a:t>Cualquier</a:t>
            </a:r>
            <a:r>
              <a:rPr lang="es-ES" sz="2400" dirty="0"/>
              <a:t> </a:t>
            </a:r>
            <a:r>
              <a:rPr lang="es-ES" sz="2400" b="1" dirty="0"/>
              <a:t>documento</a:t>
            </a:r>
            <a:r>
              <a:rPr lang="es-ES" sz="2400" dirty="0"/>
              <a:t>  que se destine al público o participantes ha de contener una </a:t>
            </a:r>
            <a:r>
              <a:rPr lang="es-ES" sz="2400" b="1" dirty="0"/>
              <a:t>declaración que informe que ha recibido apoyo del FSE.</a:t>
            </a:r>
            <a:r>
              <a:rPr lang="es-ES" sz="2400" spc="-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13148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2"/>
          <p:cNvSpPr/>
          <p:nvPr/>
        </p:nvSpPr>
        <p:spPr>
          <a:xfrm>
            <a:off x="1846460" y="263077"/>
            <a:ext cx="7865730" cy="812326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COMUNICACIÓN</a:t>
            </a: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002600" y="2393075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0705" y="1129085"/>
            <a:ext cx="5955527" cy="55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49703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2"/>
          <p:cNvSpPr/>
          <p:nvPr/>
        </p:nvSpPr>
        <p:spPr>
          <a:xfrm>
            <a:off x="1727971" y="215307"/>
            <a:ext cx="8086591" cy="812326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COMUNICACIÓ</a:t>
            </a: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052280" y="2379823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7438" y="1027633"/>
            <a:ext cx="7492511" cy="558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4142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23933" y="1495632"/>
            <a:ext cx="11007272" cy="50310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        </a:t>
            </a:r>
          </a:p>
          <a:p>
            <a:pPr>
              <a:lnSpc>
                <a:spcPct val="90000"/>
              </a:lnSpc>
            </a:pPr>
            <a:r>
              <a:rPr lang="es-ES" sz="2400" spc="-1" dirty="0">
                <a:latin typeface="Arial"/>
              </a:rPr>
              <a:t>         </a:t>
            </a:r>
            <a:r>
              <a:rPr lang="es-ES" sz="2400" b="0" strike="noStrike" spc="-1" dirty="0"/>
              <a:t>- VALIDACIÓN DE LA PUBLICIDAD POR EL ORGANISMO INTERMEDIO</a:t>
            </a:r>
          </a:p>
          <a:p>
            <a:pPr>
              <a:lnSpc>
                <a:spcPct val="90000"/>
              </a:lnSpc>
            </a:pPr>
            <a:r>
              <a:rPr lang="es-ES" sz="2400" spc="-1" dirty="0"/>
              <a:t>		(comunicación por e-mail con el órgano gestor)</a:t>
            </a:r>
          </a:p>
          <a:p>
            <a:pPr>
              <a:lnSpc>
                <a:spcPct val="90000"/>
              </a:lnSpc>
            </a:pPr>
            <a:endParaRPr lang="es-ES" sz="2400" spc="-1" dirty="0"/>
          </a:p>
          <a:p>
            <a:pPr>
              <a:lnSpc>
                <a:spcPct val="90000"/>
              </a:lnSpc>
            </a:pPr>
            <a:r>
              <a:rPr lang="es-ES" sz="2400" spc="-1" dirty="0"/>
              <a:t>	***el único documento que no se envía por la plataforma.</a:t>
            </a:r>
            <a:endParaRPr lang="es-ES" sz="2400" b="0" strike="noStrike" spc="-1" dirty="0"/>
          </a:p>
          <a:p>
            <a:pPr>
              <a:lnSpc>
                <a:spcPct val="90000"/>
              </a:lnSpc>
            </a:pPr>
            <a:r>
              <a:rPr lang="es-ES" sz="2400" spc="-1" dirty="0"/>
              <a:t>			</a:t>
            </a:r>
          </a:p>
          <a:p>
            <a:pPr>
              <a:lnSpc>
                <a:spcPct val="90000"/>
              </a:lnSpc>
            </a:pPr>
            <a:r>
              <a:rPr lang="es-ES" sz="2400" spc="-1" dirty="0"/>
              <a:t>	</a:t>
            </a:r>
          </a:p>
          <a:p>
            <a:pPr>
              <a:lnSpc>
                <a:spcPct val="90000"/>
              </a:lnSpc>
            </a:pPr>
            <a:r>
              <a:rPr lang="es-ES" sz="2400" spc="-1" dirty="0"/>
              <a:t>		- INDICADORES DE COMUNICACIÓN (fichero EXCEL)</a:t>
            </a:r>
          </a:p>
          <a:p>
            <a:pPr>
              <a:lnSpc>
                <a:spcPct val="90000"/>
              </a:lnSpc>
            </a:pPr>
            <a:r>
              <a:rPr lang="es-ES" sz="2400" b="0" strike="noStrike" spc="-1" dirty="0"/>
              <a:t>			 descarga de modelo en la página web</a:t>
            </a:r>
          </a:p>
          <a:p>
            <a:pPr>
              <a:lnSpc>
                <a:spcPct val="90000"/>
              </a:lnSpc>
            </a:pPr>
            <a:r>
              <a:rPr lang="es-ES" sz="2400" spc="-1" dirty="0"/>
              <a:t>   </a:t>
            </a:r>
            <a:endParaRPr lang="es-ES" sz="2400" b="0" strike="noStrike" spc="-1" dirty="0"/>
          </a:p>
          <a:p>
            <a:pPr>
              <a:lnSpc>
                <a:spcPct val="90000"/>
              </a:lnSpc>
            </a:pPr>
            <a:r>
              <a:rPr lang="es-ES" sz="2400" dirty="0">
                <a:solidFill>
                  <a:srgbClr val="00B0F0"/>
                </a:solidFill>
              </a:rPr>
              <a:t>       </a:t>
            </a:r>
            <a:r>
              <a:rPr lang="es-ES" sz="2400" u="sng" dirty="0">
                <a:solidFill>
                  <a:srgbClr val="0070C0"/>
                </a:solidFill>
                <a:hlinkClick r:id="rId2"/>
              </a:rPr>
              <a:t>https://inclusio.gva.es/va/web/integracion-inclusionsocial-cooperacion/fondo-social-europeo</a:t>
            </a:r>
            <a:endParaRPr lang="es-ES" sz="2400" u="sng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es-ES" sz="2400" b="0" u="sng" strike="noStrike" spc="-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/>
              <a:t>	*** Esta documentación será requerida por el órgano gestor en su 	  	     momento.</a:t>
            </a: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	</a:t>
            </a:r>
          </a:p>
        </p:txBody>
      </p:sp>
      <p:sp>
        <p:nvSpPr>
          <p:cNvPr id="266" name="CustomShape 2"/>
          <p:cNvSpPr/>
          <p:nvPr/>
        </p:nvSpPr>
        <p:spPr>
          <a:xfrm>
            <a:off x="1935360" y="287280"/>
            <a:ext cx="8093160" cy="786144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COMUNICACIÓN</a:t>
            </a: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3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4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177698" y="1507858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9451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444;p86"/>
          <p:cNvPicPr/>
          <p:nvPr/>
        </p:nvPicPr>
        <p:blipFill>
          <a:blip r:embed="rId2"/>
          <a:stretch/>
        </p:blipFill>
        <p:spPr>
          <a:xfrm>
            <a:off x="10242495" y="179455"/>
            <a:ext cx="1750828" cy="1192146"/>
          </a:xfrm>
          <a:prstGeom prst="rect">
            <a:avLst/>
          </a:prstGeom>
        </p:spPr>
      </p:pic>
      <p:pic>
        <p:nvPicPr>
          <p:cNvPr id="327" name="Google Shape;445;p86"/>
          <p:cNvPicPr/>
          <p:nvPr/>
        </p:nvPicPr>
        <p:blipFill>
          <a:blip r:embed="rId3"/>
          <a:stretch/>
        </p:blipFill>
        <p:spPr>
          <a:xfrm>
            <a:off x="0" y="-85060"/>
            <a:ext cx="2162155" cy="1584251"/>
          </a:xfrm>
          <a:prstGeom prst="rect">
            <a:avLst/>
          </a:prstGeom>
          <a:effectLst/>
        </p:spPr>
      </p:pic>
      <p:sp>
        <p:nvSpPr>
          <p:cNvPr id="325" name="CustomShape 2"/>
          <p:cNvSpPr/>
          <p:nvPr/>
        </p:nvSpPr>
        <p:spPr>
          <a:xfrm>
            <a:off x="1224643" y="2007704"/>
            <a:ext cx="10315085" cy="42161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 fontScale="32500" lnSpcReduction="20000"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6000" b="1" u="sng" spc="-1" dirty="0"/>
              <a:t>Á</a:t>
            </a:r>
            <a:r>
              <a:rPr lang="en-US" sz="6000" b="1" u="sng" strike="noStrike" spc="-1" dirty="0"/>
              <a:t>MBITO COMUNIDAD VALENCIANA</a:t>
            </a:r>
            <a:r>
              <a:rPr lang="en-US" sz="6000" b="1" strike="noStrike" spc="-1" dirty="0"/>
              <a:t>:</a:t>
            </a:r>
            <a:endParaRPr lang="en-US" sz="6000" b="0" strike="noStrike" spc="-1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0" b="0" strike="noStrike" spc="-1" dirty="0"/>
          </a:p>
          <a:p>
            <a:pPr lvl="0" algn="just"/>
            <a:r>
              <a:rPr lang="es-ES" sz="6000" b="1" dirty="0"/>
              <a:t>ORDEN 10/2017</a:t>
            </a:r>
            <a:r>
              <a:rPr lang="es-ES" sz="6000" dirty="0"/>
              <a:t>, de 29 de noviembre, de la Vicepresidencia y Conselleria de Igualdad y Políticas Inclusivas, por la que se establecen las bases reguladoras para la concesión de subvenciones dirigidas al desarrollo de itinerarios integrados para la inserción sociolaboral de personas en situación o riesgo de exclusión social. </a:t>
            </a:r>
          </a:p>
          <a:p>
            <a:pPr algn="just"/>
            <a:r>
              <a:rPr lang="es-ES" sz="6000" dirty="0"/>
              <a:t> </a:t>
            </a:r>
          </a:p>
          <a:p>
            <a:pPr lvl="0" algn="just"/>
            <a:r>
              <a:rPr lang="es-ES" sz="6000" b="1" dirty="0"/>
              <a:t>RESOLUCIÓN de 27 de mayo de 2021,</a:t>
            </a:r>
            <a:r>
              <a:rPr lang="es-ES" sz="6000" dirty="0"/>
              <a:t> de la Vicepresidencia y Conselleria de Igualdad y Políticas Inclusivas, por la que se convocan para el ejercicio 2021, las subvenciones dirigidas al desarrollo de itinerarios integrados para la inserción sociolaboral de personas en situación o riesgo de exclusión social.</a:t>
            </a:r>
          </a:p>
          <a:p>
            <a:pPr algn="just"/>
            <a:r>
              <a:rPr lang="es-ES" sz="6000" i="1" dirty="0"/>
              <a:t> </a:t>
            </a:r>
            <a:endParaRPr lang="es-ES" sz="6000" dirty="0"/>
          </a:p>
          <a:p>
            <a:pPr lvl="0" algn="just"/>
            <a:r>
              <a:rPr lang="es-ES" sz="6000" b="1" dirty="0"/>
              <a:t>RESOLUCIÓN de 10 de septiembre de 2021</a:t>
            </a:r>
            <a:r>
              <a:rPr lang="es-ES" sz="6000" dirty="0"/>
              <a:t>, de la Vicepresidencia y Conselleria de Igualdad y Políticas Inclusivas, por la que se conceden y se da publicidad a las subvenciones dirigidas al desarrollo de itinerarios integrados para la inserción sociolaboral de personas en situación o riesgo de exclusión social para el ejercicio 2021.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strike="noStrike" spc="-1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43F2768B-01FD-4831-BB78-734ED909A63B}"/>
              </a:ext>
            </a:extLst>
          </p:cNvPr>
          <p:cNvSpPr/>
          <p:nvPr/>
        </p:nvSpPr>
        <p:spPr>
          <a:xfrm>
            <a:off x="2374805" y="288033"/>
            <a:ext cx="7655040" cy="85752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NORMATIVA</a:t>
            </a:r>
            <a:endParaRPr lang="es-ES" sz="4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2028960" y="146986"/>
            <a:ext cx="8525160" cy="735516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latin typeface="Arial"/>
              </a:rPr>
              <a:t> VALIDACIÓN DE LA PUBLICIDAD</a:t>
            </a:r>
          </a:p>
        </p:txBody>
      </p:sp>
      <p:pic>
        <p:nvPicPr>
          <p:cNvPr id="290" name="Google Shape;378;p78"/>
          <p:cNvPicPr/>
          <p:nvPr/>
        </p:nvPicPr>
        <p:blipFill>
          <a:blip r:embed="rId2" cstate="print"/>
          <a:stretch/>
        </p:blipFill>
        <p:spPr>
          <a:xfrm>
            <a:off x="1055988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91" name="Google Shape;379;p78"/>
          <p:cNvPicPr/>
          <p:nvPr/>
        </p:nvPicPr>
        <p:blipFill>
          <a:blip r:embed="rId3" cstate="print"/>
          <a:stretch/>
        </p:blipFill>
        <p:spPr>
          <a:xfrm>
            <a:off x="71280" y="262080"/>
            <a:ext cx="1866960" cy="1097280"/>
          </a:xfrm>
          <a:prstGeom prst="rect">
            <a:avLst/>
          </a:prstGeom>
          <a:ln w="9360">
            <a:noFill/>
          </a:ln>
        </p:spPr>
      </p:pic>
      <p:sp>
        <p:nvSpPr>
          <p:cNvPr id="292" name="CustomShape 2"/>
          <p:cNvSpPr/>
          <p:nvPr/>
        </p:nvSpPr>
        <p:spPr>
          <a:xfrm>
            <a:off x="7315873" y="4332396"/>
            <a:ext cx="4400640" cy="231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endParaRPr lang="es-ES" sz="2400" b="0" strike="noStrike" spc="-1" dirty="0"/>
          </a:p>
          <a:p>
            <a:pPr algn="ctr"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VALIDACIÓN DE LA PUBLICIDAD POR EL ORGANISMO INTERMEDIO.</a:t>
            </a:r>
            <a:endParaRPr lang="es-ES" sz="2400" b="0" strike="noStrike" spc="-1" dirty="0"/>
          </a:p>
          <a:p>
            <a:pPr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 rot="16200000">
            <a:off x="7607160" y="2499840"/>
            <a:ext cx="1722600" cy="1865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36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" y="1507711"/>
            <a:ext cx="7055816" cy="52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2028960" y="260280"/>
            <a:ext cx="8382240" cy="707283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INDICADORES DE COMUNICACIÓN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296" name="Google Shape;387;p79"/>
          <p:cNvPicPr/>
          <p:nvPr/>
        </p:nvPicPr>
        <p:blipFill>
          <a:blip r:embed="rId2" cstate="print"/>
          <a:stretch/>
        </p:blipFill>
        <p:spPr>
          <a:xfrm>
            <a:off x="1048860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97" name="Google Shape;388;p79"/>
          <p:cNvPicPr/>
          <p:nvPr/>
        </p:nvPicPr>
        <p:blipFill>
          <a:blip r:embed="rId3" cstate="print"/>
          <a:stretch/>
        </p:blipFill>
        <p:spPr>
          <a:xfrm>
            <a:off x="71280" y="262080"/>
            <a:ext cx="1866960" cy="1097280"/>
          </a:xfrm>
          <a:prstGeom prst="rect">
            <a:avLst/>
          </a:prstGeom>
          <a:ln w="9360">
            <a:noFill/>
          </a:ln>
        </p:spPr>
      </p:pic>
      <p:pic>
        <p:nvPicPr>
          <p:cNvPr id="298" name="Google Shape;390;p79"/>
          <p:cNvPicPr/>
          <p:nvPr/>
        </p:nvPicPr>
        <p:blipFill>
          <a:blip r:embed="rId4" cstate="print"/>
          <a:srcRect r="31642" b="11191"/>
          <a:stretch/>
        </p:blipFill>
        <p:spPr>
          <a:xfrm>
            <a:off x="4511520" y="1501920"/>
            <a:ext cx="6907320" cy="5349960"/>
          </a:xfrm>
          <a:prstGeom prst="rect">
            <a:avLst/>
          </a:prstGeom>
          <a:ln w="9360">
            <a:noFill/>
          </a:ln>
        </p:spPr>
      </p:pic>
      <p:sp>
        <p:nvSpPr>
          <p:cNvPr id="299" name="CustomShape 2"/>
          <p:cNvSpPr/>
          <p:nvPr/>
        </p:nvSpPr>
        <p:spPr>
          <a:xfrm>
            <a:off x="190005" y="2244436"/>
            <a:ext cx="4244115" cy="44120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66760" indent="-260640">
              <a:lnSpc>
                <a:spcPct val="9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SEGUIMIENTO Y </a:t>
            </a:r>
            <a:r>
              <a:rPr lang="es-ES" sz="2400" b="1" spc="-1" dirty="0">
                <a:solidFill>
                  <a:srgbClr val="000000"/>
                </a:solidFill>
                <a:latin typeface="Calibri"/>
                <a:ea typeface="DejaVu Sans"/>
              </a:rPr>
              <a:t>EVALUA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CIÓN: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 marL="34902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Registro de indicadores de comunicación: Tabla de indicadores de comunicación.</a:t>
            </a:r>
          </a:p>
          <a:p>
            <a:pPr marL="266760" indent="-260640" algn="just"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(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Tipo de actividad,</a:t>
            </a:r>
            <a:r>
              <a:rPr lang="es-ES" sz="2400" spc="-1" dirty="0">
                <a:latin typeface="Arial"/>
              </a:rPr>
              <a:t> descripción, participantes, coste estimado, fecha realización etc.)</a:t>
            </a:r>
          </a:p>
          <a:p>
            <a:pPr marL="266760" indent="-260640">
              <a:lnSpc>
                <a:spcPct val="90000"/>
              </a:lnSpc>
            </a:pPr>
            <a:endParaRPr lang="es-ES" sz="24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902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Constancia documental y/o fotográfica.</a:t>
            </a:r>
            <a:endParaRPr lang="es-ES" sz="2400" b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96710" y="1774124"/>
            <a:ext cx="11007272" cy="45274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          </a:t>
            </a:r>
            <a:endParaRPr lang="es-ES" dirty="0"/>
          </a:p>
        </p:txBody>
      </p:sp>
      <p:sp>
        <p:nvSpPr>
          <p:cNvPr id="266" name="CustomShape 2"/>
          <p:cNvSpPr/>
          <p:nvPr/>
        </p:nvSpPr>
        <p:spPr>
          <a:xfrm>
            <a:off x="2178656" y="315360"/>
            <a:ext cx="7722031" cy="78954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INDICADORES </a:t>
            </a:r>
            <a:r>
              <a:rPr lang="es-ES" sz="3600" spc="-1" dirty="0">
                <a:solidFill>
                  <a:srgbClr val="000000"/>
                </a:solidFill>
                <a:latin typeface="Calibri"/>
                <a:ea typeface="DejaVu Sans"/>
              </a:rPr>
              <a:t>(seguimiento /resultados)</a:t>
            </a:r>
            <a:endParaRPr lang="es-ES" sz="36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002600" y="1177815"/>
            <a:ext cx="9349676" cy="51237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14560">
              <a:lnSpc>
                <a:spcPct val="90000"/>
              </a:lnSpc>
            </a:pPr>
            <a:endParaRPr lang="es-ES" sz="1400" spc="-1" dirty="0"/>
          </a:p>
          <a:p>
            <a:pPr marL="228600" indent="-214560">
              <a:lnSpc>
                <a:spcPct val="90000"/>
              </a:lnSpc>
            </a:pPr>
            <a:r>
              <a:rPr lang="es-ES" spc="-1" dirty="0">
                <a:solidFill>
                  <a:srgbClr val="000000"/>
                </a:solidFill>
              </a:rPr>
              <a:t>	</a:t>
            </a:r>
            <a:r>
              <a:rPr lang="es-ES" sz="2400" u="sng" spc="-1" dirty="0">
                <a:solidFill>
                  <a:srgbClr val="000000"/>
                </a:solidFill>
              </a:rPr>
              <a:t>Cuestionarios</a:t>
            </a:r>
          </a:p>
          <a:p>
            <a:pPr marL="228600" indent="-214560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</a:t>
            </a:r>
          </a:p>
          <a:p>
            <a:pPr marL="228600" indent="-214560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1. Inicial</a:t>
            </a:r>
            <a:endParaRPr lang="es-ES" sz="2400" spc="-1" dirty="0"/>
          </a:p>
          <a:p>
            <a:pPr marL="228600" indent="-214560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2. Final		</a:t>
            </a:r>
            <a:r>
              <a:rPr lang="es-ES" sz="2400" spc="-1" dirty="0"/>
              <a:t> (descarga de modelos en la página web )</a:t>
            </a:r>
          </a:p>
          <a:p>
            <a:pPr marL="228600" indent="-214560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3. A los 6 meses</a:t>
            </a:r>
          </a:p>
          <a:p>
            <a:pPr>
              <a:lnSpc>
                <a:spcPct val="90000"/>
              </a:lnSpc>
            </a:pPr>
            <a:r>
              <a:rPr lang="es-ES" sz="2400" spc="-1" dirty="0"/>
              <a:t>		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endParaRPr lang="es-ES" sz="2400" spc="-1" dirty="0">
              <a:solidFill>
                <a:srgbClr val="000000"/>
              </a:solidFill>
            </a:endParaRPr>
          </a:p>
          <a:p>
            <a:pPr marL="1385640" lvl="3">
              <a:lnSpc>
                <a:spcPct val="90000"/>
              </a:lnSpc>
              <a:buClr>
                <a:srgbClr val="000000"/>
              </a:buClr>
            </a:pPr>
            <a:r>
              <a:rPr lang="es-ES" sz="2400" b="1" spc="-1" dirty="0">
                <a:solidFill>
                  <a:srgbClr val="000000"/>
                </a:solidFill>
              </a:rPr>
              <a:t>         ARI-</a:t>
            </a:r>
            <a:r>
              <a:rPr lang="es-ES" sz="2400" spc="-1" dirty="0">
                <a:solidFill>
                  <a:srgbClr val="000000"/>
                </a:solidFill>
              </a:rPr>
              <a:t> </a:t>
            </a:r>
            <a:r>
              <a:rPr lang="es-ES" sz="2400" b="1" spc="-1" dirty="0">
                <a:solidFill>
                  <a:srgbClr val="000000"/>
                </a:solidFill>
              </a:rPr>
              <a:t>Aplicativo repositorio de indicadores </a:t>
            </a:r>
          </a:p>
          <a:p>
            <a:pPr marL="1385640" lvl="3">
              <a:lnSpc>
                <a:spcPct val="90000"/>
              </a:lnSpc>
              <a:buClr>
                <a:srgbClr val="000000"/>
              </a:buClr>
            </a:pPr>
            <a:endParaRPr lang="es-ES" sz="2400" spc="-1" dirty="0"/>
          </a:p>
          <a:p>
            <a:pPr>
              <a:lnSpc>
                <a:spcPct val="90000"/>
              </a:lnSpc>
            </a:pPr>
            <a:r>
              <a:rPr lang="es-ES" sz="2400" spc="-1" dirty="0"/>
              <a:t>	 1.C</a:t>
            </a:r>
            <a:r>
              <a:rPr lang="es-ES" sz="2400" spc="-1" dirty="0">
                <a:solidFill>
                  <a:srgbClr val="000000"/>
                </a:solidFill>
              </a:rPr>
              <a:t>redencial alta i revocación: certificado electrónico  (solo un 	colaborador: nueva alta &lt;&gt;  revocación - continuidad.			 </a:t>
            </a:r>
          </a:p>
          <a:p>
            <a:pPr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2.Creación del proyecto. Tabla </a:t>
            </a:r>
            <a:r>
              <a:rPr lang="es-ES" sz="2400" spc="-1" dirty="0" err="1">
                <a:solidFill>
                  <a:srgbClr val="000000"/>
                </a:solidFill>
              </a:rPr>
              <a:t>excel</a:t>
            </a:r>
            <a:r>
              <a:rPr lang="es-ES" sz="2400" spc="-1" dirty="0">
                <a:solidFill>
                  <a:srgbClr val="000000"/>
                </a:solidFill>
              </a:rPr>
              <a:t> participantes.</a:t>
            </a:r>
            <a:endParaRPr lang="es-ES" sz="2400" spc="-1" dirty="0"/>
          </a:p>
          <a:p>
            <a:pPr marL="228600" indent="-214560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	 </a:t>
            </a:r>
          </a:p>
          <a:p>
            <a:pPr marL="228600" indent="-214560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	3. Incidencias: cau_ari@gva.es</a:t>
            </a:r>
            <a:endParaRPr lang="es-ES" sz="2400" spc="-1" dirty="0"/>
          </a:p>
          <a:p>
            <a:pPr marL="228600" indent="-214560">
              <a:lnSpc>
                <a:spcPct val="90000"/>
              </a:lnSpc>
            </a:pPr>
            <a:endParaRPr lang="es-ES" sz="2400" spc="-1" dirty="0"/>
          </a:p>
        </p:txBody>
      </p:sp>
    </p:spTree>
    <p:extLst>
      <p:ext uri="{BB962C8B-B14F-4D97-AF65-F5344CB8AC3E}">
        <p14:creationId xmlns:p14="http://schemas.microsoft.com/office/powerpoint/2010/main" val="2504645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334800" y="1959120"/>
            <a:ext cx="11509560" cy="433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0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400" b="1" spc="-1" dirty="0">
                <a:solidFill>
                  <a:srgbClr val="000000"/>
                </a:solidFill>
                <a:ea typeface="DejaVu Sans"/>
              </a:rPr>
              <a:t>Gastos</a:t>
            </a:r>
            <a:r>
              <a:rPr lang="es-ES" sz="2400" b="1" strike="noStrike" spc="-1" dirty="0">
                <a:solidFill>
                  <a:srgbClr val="000000"/>
                </a:solidFill>
                <a:ea typeface="DejaVu Sans"/>
              </a:rPr>
              <a:t> Subvencionables:</a:t>
            </a:r>
            <a:endParaRPr lang="es-ES" sz="2400" b="0" strike="noStrike" spc="-1" dirty="0"/>
          </a:p>
          <a:p>
            <a:pPr>
              <a:lnSpc>
                <a:spcPct val="90000"/>
              </a:lnSpc>
            </a:pPr>
            <a:endParaRPr lang="es-ES" sz="2400" b="0" strike="noStrike" spc="-1" dirty="0"/>
          </a:p>
          <a:p>
            <a:pPr marL="228240" lvl="1" algn="just">
              <a:lnSpc>
                <a:spcPct val="90000"/>
              </a:lnSpc>
              <a:buClr>
                <a:srgbClr val="000000"/>
              </a:buClr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- Artículo 7 de la Orden 10/2017, de la Vicepresidencia i Conselleria de Igualdad y Políticas Inclusivas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.</a:t>
            </a:r>
            <a:endParaRPr lang="es-ES" sz="2400" b="0" strike="noStrike" spc="-1" dirty="0"/>
          </a:p>
          <a:p>
            <a:pPr algn="just">
              <a:lnSpc>
                <a:spcPct val="90000"/>
              </a:lnSpc>
            </a:pPr>
            <a:endParaRPr lang="es-ES" sz="2400" b="0" strike="noStrike" spc="-1" dirty="0"/>
          </a:p>
          <a:p>
            <a:pPr marL="228240" lvl="1" algn="just">
              <a:lnSpc>
                <a:spcPct val="90000"/>
              </a:lnSpc>
              <a:buClr>
                <a:srgbClr val="000000"/>
              </a:buClr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- Artículo 31 de la Ley 38/2003, General de Subvenciones. </a:t>
            </a:r>
            <a:endParaRPr lang="es-ES" sz="2400" b="0" strike="noStrike" spc="-1" dirty="0"/>
          </a:p>
          <a:p>
            <a:pPr algn="just">
              <a:lnSpc>
                <a:spcPct val="90000"/>
              </a:lnSpc>
            </a:pPr>
            <a:endParaRPr lang="es-ES" sz="2400" b="0" strike="noStrike" spc="-1" dirty="0"/>
          </a:p>
          <a:p>
            <a:pPr marL="228240" lvl="1" algn="just">
              <a:lnSpc>
                <a:spcPct val="90000"/>
              </a:lnSpc>
              <a:buClr>
                <a:srgbClr val="000000"/>
              </a:buClr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- Orden ESS/1294/2016, por la que se determinan los gastos subvencionables por 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e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l Fondo Social Europeo en el período 2014-2020. </a:t>
            </a:r>
            <a:endParaRPr lang="es-ES" sz="2400" b="0" strike="noStrike" spc="-1" dirty="0"/>
          </a:p>
        </p:txBody>
      </p:sp>
      <p:sp>
        <p:nvSpPr>
          <p:cNvPr id="303" name="CustomShape 2"/>
          <p:cNvSpPr/>
          <p:nvPr/>
        </p:nvSpPr>
        <p:spPr>
          <a:xfrm>
            <a:off x="1919160" y="189000"/>
            <a:ext cx="8345880" cy="10270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ea typeface="DejaVu Sans"/>
              </a:rPr>
              <a:t>OBLIGACIONES DE LAS ENTITADES BENEFICIARIAS</a:t>
            </a:r>
            <a:endParaRPr lang="es-ES" sz="3200" b="0" strike="noStrike" spc="-1" dirty="0"/>
          </a:p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ea typeface="DejaVu Sans"/>
              </a:rPr>
              <a:t>JUSTIFICACIÓN</a:t>
            </a:r>
            <a:endParaRPr lang="es-ES" sz="3200" b="0" strike="noStrike" spc="-1" dirty="0"/>
          </a:p>
        </p:txBody>
      </p:sp>
      <p:pic>
        <p:nvPicPr>
          <p:cNvPr id="304" name="Google Shape;405;p81"/>
          <p:cNvPicPr/>
          <p:nvPr/>
        </p:nvPicPr>
        <p:blipFill>
          <a:blip r:embed="rId2" cstate="print"/>
          <a:stretch/>
        </p:blipFill>
        <p:spPr>
          <a:xfrm>
            <a:off x="1048860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05" name="Google Shape;406;p81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2016000" y="301680"/>
            <a:ext cx="7745760" cy="103356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JUSTIFICACIÓN ECONÓMICA</a:t>
            </a:r>
            <a:endParaRPr lang="es-ES" sz="4000" b="0" strike="noStrike" spc="-1" dirty="0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469800" y="1917720"/>
            <a:ext cx="10733400" cy="482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88880" indent="-260640"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1. Cuenta contable separada o código contable específico: obligatorio.</a:t>
            </a:r>
            <a:endParaRPr lang="es-ES" sz="2400" b="0" strike="noStrike" spc="-1" dirty="0"/>
          </a:p>
          <a:p>
            <a:pPr marL="488880" indent="-260640">
              <a:lnSpc>
                <a:spcPct val="100000"/>
              </a:lnSpc>
            </a:pPr>
            <a:endParaRPr lang="es-ES" sz="2400" b="0" strike="noStrike" spc="-1" dirty="0"/>
          </a:p>
          <a:p>
            <a:pPr marL="488880" indent="-26064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2. Justificación económica - costes simplificados (25% de gastos de personal automático).</a:t>
            </a:r>
            <a:endParaRPr lang="es-ES" sz="2400" b="0" strike="noStrike" spc="-1" dirty="0"/>
          </a:p>
          <a:p>
            <a:pPr marL="488880" indent="-260640">
              <a:lnSpc>
                <a:spcPct val="100000"/>
              </a:lnSpc>
            </a:pPr>
            <a:endParaRPr lang="es-ES" sz="2400" b="0" strike="noStrike" spc="-1" dirty="0"/>
          </a:p>
          <a:p>
            <a:pPr marL="488880" indent="-26064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3. Conservación de documentación hasta finalización del Programa Operativo. </a:t>
            </a:r>
            <a:endParaRPr lang="es-ES" sz="2400" b="0" strike="noStrike" spc="-1" dirty="0"/>
          </a:p>
          <a:p>
            <a:pPr marL="488880" indent="-260640">
              <a:lnSpc>
                <a:spcPct val="100000"/>
              </a:lnSpc>
            </a:pPr>
            <a:endParaRPr lang="es-ES" sz="2400" b="0" strike="noStrike" spc="-1" dirty="0"/>
          </a:p>
          <a:p>
            <a:pPr marL="488880" indent="-26064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4. Comprobaciones sobre el terreno: </a:t>
            </a:r>
          </a:p>
          <a:p>
            <a:pPr marL="488880" indent="-260640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ea typeface="DejaVu Sans"/>
              </a:rPr>
              <a:t>			- de nuestra Dirección General</a:t>
            </a:r>
          </a:p>
          <a:p>
            <a:pPr marL="488880" indent="-26064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			- del Servicio de Verificación de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 Fondos (</a:t>
            </a:r>
            <a:r>
              <a:rPr lang="es-ES" sz="2400" spc="-1" dirty="0" err="1">
                <a:solidFill>
                  <a:srgbClr val="000000"/>
                </a:solidFill>
                <a:ea typeface="DejaVu Sans"/>
              </a:rPr>
              <a:t>Consellería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 de 				   Hacienda)</a:t>
            </a:r>
            <a:endParaRPr lang="es-ES" sz="2400" b="0" strike="noStrike" spc="-1" dirty="0">
              <a:solidFill>
                <a:srgbClr val="000000"/>
              </a:solidFill>
              <a:ea typeface="DejaVu Sans"/>
            </a:endParaRPr>
          </a:p>
          <a:p>
            <a:pPr marL="488880" indent="-260640">
              <a:lnSpc>
                <a:spcPct val="100000"/>
              </a:lnSpc>
            </a:pPr>
            <a:r>
              <a:rPr lang="es-ES" sz="2600" spc="-1" dirty="0">
                <a:solidFill>
                  <a:srgbClr val="000000"/>
                </a:solidFill>
                <a:latin typeface="Arial"/>
                <a:ea typeface="DejaVu Sans"/>
              </a:rPr>
              <a:t>				</a:t>
            </a:r>
            <a:endParaRPr lang="es-ES" sz="2600" b="0" strike="noStrike" spc="-1" dirty="0">
              <a:latin typeface="Arial"/>
            </a:endParaRPr>
          </a:p>
          <a:p>
            <a:pPr marL="488880" indent="-260640">
              <a:lnSpc>
                <a:spcPct val="100000"/>
              </a:lnSpc>
            </a:pPr>
            <a:endParaRPr lang="es-ES" sz="2800" b="0" strike="noStrike" spc="-1" dirty="0">
              <a:latin typeface="Arial"/>
            </a:endParaRPr>
          </a:p>
          <a:p>
            <a:pPr marL="488880" indent="-260640">
              <a:lnSpc>
                <a:spcPct val="100000"/>
              </a:lnSpc>
            </a:pPr>
            <a:endParaRPr lang="es-ES" sz="2800" b="0" strike="noStrike" spc="-1" dirty="0">
              <a:latin typeface="Arial"/>
            </a:endParaRPr>
          </a:p>
        </p:txBody>
      </p:sp>
      <p:pic>
        <p:nvPicPr>
          <p:cNvPr id="308" name="Google Shape;397;p80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09" name="Google Shape;398;p80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1130160" y="1446480"/>
            <a:ext cx="9931680" cy="468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024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GASTOS:</a:t>
            </a:r>
            <a:endParaRPr lang="es-ES" sz="2400" b="0" strike="noStrike" spc="-1" dirty="0"/>
          </a:p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	- Personal: máximo 107.142,86 €</a:t>
            </a:r>
          </a:p>
          <a:p>
            <a:pPr algn="ctr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  <a:ea typeface="DejaVu Sans"/>
              </a:rPr>
              <a:t>	(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contratado específicamente para el proyecto de itinerarios).</a:t>
            </a:r>
          </a:p>
          <a:p>
            <a:pPr algn="just">
              <a:lnSpc>
                <a:spcPct val="90000"/>
              </a:lnSpc>
            </a:pPr>
            <a:r>
              <a:rPr lang="es-ES" sz="2000" b="0" strike="noStrike" spc="-1" dirty="0">
                <a:latin typeface="Arial"/>
              </a:rPr>
              <a:t>	</a:t>
            </a:r>
            <a:r>
              <a:rPr lang="es-ES" sz="1600" b="0" strike="noStrike" spc="-1" dirty="0">
                <a:cs typeface="Arial" panose="020B0604020202020204" pitchFamily="34" charset="0"/>
              </a:rPr>
              <a:t>GASTOS DE PERSONAL SUBVENCIONABLES (artículo 5 de la Orden ESS1924: </a:t>
            </a:r>
            <a:r>
              <a:rPr lang="es-ES" sz="1600" dirty="0">
                <a:cs typeface="Arial" panose="020B0604020202020204" pitchFamily="34" charset="0"/>
              </a:rPr>
              <a:t>costes de personal se tendrá 	en cuenta solamente el tiempo efectivo dedicado a la operación FSE, incluyéndose las vacaciones, los días 	de libre disposición, o el tiempo de asistencia a cursos de formación relacionados con el puesto de trabajo, 	siempre y cuando su desempeño tenga conexión con la operación FSE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dirty="0"/>
          </a:p>
          <a:p>
            <a:pPr algn="just">
              <a:lnSpc>
                <a:spcPct val="90000"/>
              </a:lnSpc>
            </a:pP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- 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Otros gastos: el 25% de los gastos directos de personal: 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máximo 	26.785,70 €</a:t>
            </a:r>
          </a:p>
          <a:p>
            <a:pPr algn="just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  <a:ea typeface="DejaVu Sans"/>
              </a:rPr>
              <a:t>	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	(no se aportarán documentalmente en la justificación 			económica). </a:t>
            </a:r>
          </a:p>
          <a:p>
            <a:pPr algn="just">
              <a:lnSpc>
                <a:spcPct val="90000"/>
              </a:lnSpc>
            </a:pPr>
            <a:r>
              <a:rPr lang="es-ES" sz="2000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s-E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s-ES" sz="1600" b="0" strike="noStrike" spc="-1" dirty="0">
                <a:solidFill>
                  <a:srgbClr val="000000"/>
                </a:solidFill>
                <a:ea typeface="DejaVu Sans"/>
              </a:rPr>
              <a:t>Art.4 Orden ESS/1924/2016: criterios generales de </a:t>
            </a:r>
            <a:r>
              <a:rPr lang="es-ES" sz="1600" b="0" strike="noStrike" spc="-1" dirty="0" err="1">
                <a:solidFill>
                  <a:srgbClr val="000000"/>
                </a:solidFill>
                <a:ea typeface="DejaVu Sans"/>
              </a:rPr>
              <a:t>subvencionalidad</a:t>
            </a:r>
            <a:r>
              <a:rPr lang="es-ES" sz="1600" b="0" strike="noStrike" spc="-1" dirty="0">
                <a:solidFill>
                  <a:srgbClr val="000000"/>
                </a:solidFill>
                <a:ea typeface="DejaVu Sans"/>
              </a:rPr>
              <a:t> de otros gastos</a:t>
            </a:r>
            <a:endParaRPr lang="es-ES" sz="1600" b="0" strike="noStrike" spc="-1" dirty="0"/>
          </a:p>
          <a:p>
            <a:pPr algn="just">
              <a:lnSpc>
                <a:spcPct val="90000"/>
              </a:lnSpc>
            </a:pPr>
            <a:endParaRPr lang="es-ES" sz="2400" b="0" strike="noStrike" spc="-1" dirty="0">
              <a:solidFill>
                <a:srgbClr val="000000"/>
              </a:solidFill>
              <a:ea typeface="DejaVu Sans"/>
            </a:endParaRPr>
          </a:p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SI 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SE 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REDUCEN LOS 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GASTOS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 DE PERSONAL HABRÁN DE REDUCIRSE PROPORCIONALMENTE LAS CANTIDADES IMPUTADAS POR OTROS GASTOS</a:t>
            </a:r>
            <a:endParaRPr lang="es-ES" sz="2400" b="0" strike="noStrike" spc="-1" dirty="0"/>
          </a:p>
        </p:txBody>
      </p:sp>
      <p:sp>
        <p:nvSpPr>
          <p:cNvPr id="311" name="CustomShape 2"/>
          <p:cNvSpPr/>
          <p:nvPr/>
        </p:nvSpPr>
        <p:spPr>
          <a:xfrm>
            <a:off x="2028960" y="189000"/>
            <a:ext cx="8382240" cy="109872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OBLIGACIONES DE LES ENTIDADES BENEFICIARIAS</a:t>
            </a:r>
            <a:endParaRPr lang="es-E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JUSTIFICACIÓN</a:t>
            </a:r>
            <a:endParaRPr lang="es-ES" sz="3200" b="0" strike="noStrike" spc="-1" dirty="0">
              <a:latin typeface="Arial"/>
            </a:endParaRPr>
          </a:p>
        </p:txBody>
      </p:sp>
      <p:pic>
        <p:nvPicPr>
          <p:cNvPr id="312" name="Google Shape;413;p82"/>
          <p:cNvPicPr/>
          <p:nvPr/>
        </p:nvPicPr>
        <p:blipFill>
          <a:blip r:embed="rId2" cstate="print"/>
          <a:stretch/>
        </p:blipFill>
        <p:spPr>
          <a:xfrm>
            <a:off x="1048860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13" name="Google Shape;414;p82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982800" y="1773359"/>
            <a:ext cx="9571320" cy="47597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43040" lvl="1" indent="-279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1" strike="noStrike" spc="-1" dirty="0">
                <a:solidFill>
                  <a:srgbClr val="000000"/>
                </a:solidFill>
                <a:ea typeface="DejaVu Sans"/>
              </a:rPr>
              <a:t>BECAS:</a:t>
            </a:r>
            <a:endParaRPr lang="es-ES" sz="2400" b="0" strike="noStrike" spc="-1" dirty="0"/>
          </a:p>
          <a:p>
            <a:pPr>
              <a:lnSpc>
                <a:spcPct val="90000"/>
              </a:lnSpc>
            </a:pPr>
            <a:endParaRPr lang="es-ES" sz="2400" b="0" strike="noStrike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 Solicitud de la beca</a:t>
            </a:r>
            <a:endParaRPr lang="es-ES" sz="2400" b="0" strike="noStrike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Informe individualizado que justifique su necesidad</a:t>
            </a:r>
            <a:endParaRPr lang="es-ES" sz="2400" b="0" strike="noStrike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Límite: 10 €/día (asistencia)</a:t>
            </a:r>
            <a:endParaRPr lang="es-ES" sz="2400" b="0" strike="noStrike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Control de entrega 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y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 compromiso de gastos</a:t>
            </a:r>
            <a:endParaRPr lang="es-ES" sz="2400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 Justificación del gasto</a:t>
            </a:r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Abono mensual: justificación documental del pago.</a:t>
            </a:r>
            <a:endParaRPr lang="es-ES" sz="2400" b="0" strike="noStrike" spc="-1" dirty="0"/>
          </a:p>
          <a:p>
            <a:pPr>
              <a:lnSpc>
                <a:spcPct val="90000"/>
              </a:lnSpc>
            </a:pPr>
            <a:endParaRPr lang="es-ES" sz="2400" b="0" strike="noStrike" spc="-1" dirty="0"/>
          </a:p>
          <a:p>
            <a:pPr marL="743040" lvl="1" indent="-279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1" strike="noStrike" spc="-1" dirty="0">
                <a:solidFill>
                  <a:srgbClr val="000000"/>
                </a:solidFill>
                <a:ea typeface="DejaVu Sans"/>
              </a:rPr>
              <a:t>SUBCONTRATACIÓN: 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no se permite, art.8 de la Orden</a:t>
            </a:r>
            <a:endParaRPr lang="es-ES" sz="2400" b="0" strike="noStrike" spc="-1" dirty="0">
              <a:latin typeface="Arial"/>
            </a:endParaRPr>
          </a:p>
          <a:p>
            <a:pPr algn="just"/>
            <a:r>
              <a:rPr lang="es-ES" sz="2400" b="0" strike="noStrike" spc="-1" dirty="0">
                <a:latin typeface="Arial"/>
              </a:rPr>
              <a:t>	</a:t>
            </a:r>
            <a:r>
              <a:rPr lang="es-ES" sz="2000" b="0" strike="noStrike" spc="-1" dirty="0"/>
              <a:t>(concepto que recoge art.29 del 38/2003, de Subvenciones: </a:t>
            </a:r>
            <a:r>
              <a:rPr lang="es-ES" sz="2000" dirty="0"/>
              <a:t>se entiende que un 	beneficiario subcontrata cuando concierta con terceros la ejecución total o parcial 	de la actividad que constituye el objeto de la subvención)</a:t>
            </a:r>
            <a:endParaRPr lang="es-ES" sz="2000" b="0" strike="noStrike" spc="-1" dirty="0"/>
          </a:p>
        </p:txBody>
      </p:sp>
      <p:sp>
        <p:nvSpPr>
          <p:cNvPr id="315" name="CustomShape 2"/>
          <p:cNvSpPr/>
          <p:nvPr/>
        </p:nvSpPr>
        <p:spPr>
          <a:xfrm>
            <a:off x="2028960" y="189000"/>
            <a:ext cx="8453520" cy="12034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OBLIGACIONES DE LES ENTIDADES BENEFICIARIA</a:t>
            </a:r>
            <a:endParaRPr lang="es-E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JUSTIFICACIÓN</a:t>
            </a:r>
            <a:endParaRPr lang="es-ES" sz="2400" b="0" strike="noStrike" spc="-1" dirty="0">
              <a:latin typeface="Arial"/>
            </a:endParaRPr>
          </a:p>
        </p:txBody>
      </p:sp>
      <p:pic>
        <p:nvPicPr>
          <p:cNvPr id="316" name="Google Shape;421;p83"/>
          <p:cNvPicPr/>
          <p:nvPr/>
        </p:nvPicPr>
        <p:blipFill>
          <a:blip r:embed="rId2" cstate="print"/>
          <a:stretch/>
        </p:blipFill>
        <p:spPr>
          <a:xfrm>
            <a:off x="1063296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17" name="Google Shape;422;p83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2"/>
          <p:cNvSpPr/>
          <p:nvPr/>
        </p:nvSpPr>
        <p:spPr>
          <a:xfrm>
            <a:off x="2028960" y="189000"/>
            <a:ext cx="8453520" cy="12034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OBLIGACIONES DE LES ENTIDADES BENEFICIARIA</a:t>
            </a:r>
            <a:endParaRPr lang="es-E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JUSTIFICACIÓN</a:t>
            </a:r>
            <a:endParaRPr lang="es-ES" sz="2400" b="0" strike="noStrike" spc="-1" dirty="0">
              <a:latin typeface="Arial"/>
            </a:endParaRPr>
          </a:p>
        </p:txBody>
      </p:sp>
      <p:pic>
        <p:nvPicPr>
          <p:cNvPr id="316" name="Google Shape;421;p83"/>
          <p:cNvPicPr/>
          <p:nvPr/>
        </p:nvPicPr>
        <p:blipFill>
          <a:blip r:embed="rId2" cstate="print"/>
          <a:stretch/>
        </p:blipFill>
        <p:spPr>
          <a:xfrm>
            <a:off x="1063296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17" name="Google Shape;422;p83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D72A0F-7418-4951-8633-14BCFC1A1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576" y="1446480"/>
            <a:ext cx="4822144" cy="54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684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2"/>
          <p:cNvSpPr/>
          <p:nvPr/>
        </p:nvSpPr>
        <p:spPr>
          <a:xfrm>
            <a:off x="2110154" y="433706"/>
            <a:ext cx="8301988" cy="782374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ESTADILLO</a:t>
            </a:r>
            <a:endParaRPr lang="es-ES" sz="2400" b="0" strike="noStrike" spc="-1" dirty="0">
              <a:latin typeface="Arial"/>
            </a:endParaRPr>
          </a:p>
        </p:txBody>
      </p:sp>
      <p:pic>
        <p:nvPicPr>
          <p:cNvPr id="316" name="Google Shape;421;p83"/>
          <p:cNvPicPr/>
          <p:nvPr/>
        </p:nvPicPr>
        <p:blipFill>
          <a:blip r:embed="rId2" cstate="print"/>
          <a:stretch/>
        </p:blipFill>
        <p:spPr>
          <a:xfrm>
            <a:off x="1063296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17" name="Google Shape;422;p83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12E2126-56F2-4CFB-8B25-6699DDBBD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05" y="1446480"/>
            <a:ext cx="9634156" cy="51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535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982800" y="1773359"/>
            <a:ext cx="9571320" cy="47597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43040" lvl="1" indent="-279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1" strike="noStrike" spc="-1" dirty="0">
                <a:solidFill>
                  <a:srgbClr val="000000"/>
                </a:solidFill>
                <a:ea typeface="DejaVu Sans"/>
              </a:rPr>
              <a:t>BECAS:</a:t>
            </a:r>
            <a:endParaRPr lang="es-ES" sz="2400" b="0" strike="noStrike" spc="-1" dirty="0"/>
          </a:p>
          <a:p>
            <a:pPr>
              <a:lnSpc>
                <a:spcPct val="90000"/>
              </a:lnSpc>
            </a:pPr>
            <a:endParaRPr lang="es-ES" sz="2400" b="0" strike="noStrike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 Solicitud de la beca</a:t>
            </a:r>
            <a:endParaRPr lang="es-ES" sz="2400" b="0" strike="noStrike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Informe individualizado que justifique su necesidad</a:t>
            </a:r>
            <a:endParaRPr lang="es-ES" sz="2400" b="0" strike="noStrike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Límite: 10 €/día (asistencia)</a:t>
            </a:r>
            <a:endParaRPr lang="es-ES" sz="2400" b="0" strike="noStrike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Control de entrega 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y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 compromiso de gastos</a:t>
            </a:r>
            <a:endParaRPr lang="es-ES" sz="2400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 Justificación del gasto</a:t>
            </a:r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Abono mensual: justificación documental del pago.</a:t>
            </a:r>
            <a:endParaRPr lang="es-ES" sz="2400" b="0" strike="noStrike" spc="-1" dirty="0"/>
          </a:p>
          <a:p>
            <a:pPr>
              <a:lnSpc>
                <a:spcPct val="90000"/>
              </a:lnSpc>
            </a:pPr>
            <a:endParaRPr lang="es-ES" sz="2400" b="0" strike="noStrike" spc="-1" dirty="0"/>
          </a:p>
          <a:p>
            <a:pPr marL="743040" lvl="1" indent="-279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1" strike="noStrike" spc="-1" dirty="0">
                <a:solidFill>
                  <a:srgbClr val="000000"/>
                </a:solidFill>
                <a:ea typeface="DejaVu Sans"/>
              </a:rPr>
              <a:t>SUBCONTRATACIÓN: 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no se permite, art.8 de la Orden</a:t>
            </a:r>
            <a:endParaRPr lang="es-ES" sz="2400" b="0" strike="noStrike" spc="-1" dirty="0">
              <a:latin typeface="Arial"/>
            </a:endParaRPr>
          </a:p>
          <a:p>
            <a:pPr algn="just"/>
            <a:r>
              <a:rPr lang="es-ES" sz="2400" b="0" strike="noStrike" spc="-1" dirty="0">
                <a:latin typeface="Arial"/>
              </a:rPr>
              <a:t>	</a:t>
            </a:r>
            <a:r>
              <a:rPr lang="es-ES" sz="2000" b="0" strike="noStrike" spc="-1" dirty="0"/>
              <a:t>(concepto que recoge art.29 del 38/2003, de Subvenciones: </a:t>
            </a:r>
            <a:r>
              <a:rPr lang="es-ES" sz="2000" dirty="0"/>
              <a:t>se entiende que un 	beneficiario subcontrata cuando concierta con terceros la ejecución total o parcial 	de la actividad que constituye el objeto de la subvención)</a:t>
            </a:r>
            <a:endParaRPr lang="es-ES" sz="2000" b="0" strike="noStrike" spc="-1" dirty="0"/>
          </a:p>
        </p:txBody>
      </p:sp>
      <p:sp>
        <p:nvSpPr>
          <p:cNvPr id="315" name="CustomShape 2"/>
          <p:cNvSpPr/>
          <p:nvPr/>
        </p:nvSpPr>
        <p:spPr>
          <a:xfrm>
            <a:off x="2028960" y="189000"/>
            <a:ext cx="8453520" cy="12034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OBLIGACIONES DE LES ENTIDADES BENEFICIARIA</a:t>
            </a:r>
            <a:endParaRPr lang="es-E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JUSTIFICACIÓN</a:t>
            </a:r>
            <a:endParaRPr lang="es-ES" sz="2400" b="0" strike="noStrike" spc="-1" dirty="0">
              <a:latin typeface="Arial"/>
            </a:endParaRPr>
          </a:p>
        </p:txBody>
      </p:sp>
      <p:pic>
        <p:nvPicPr>
          <p:cNvPr id="316" name="Google Shape;421;p83"/>
          <p:cNvPicPr/>
          <p:nvPr/>
        </p:nvPicPr>
        <p:blipFill>
          <a:blip r:embed="rId2" cstate="print"/>
          <a:stretch/>
        </p:blipFill>
        <p:spPr>
          <a:xfrm>
            <a:off x="1063296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17" name="Google Shape;422;p83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4605852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539521" y="1401417"/>
            <a:ext cx="11112960" cy="545658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145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1" u="sng" spc="-1" dirty="0">
                <a:solidFill>
                  <a:srgbClr val="000000"/>
                </a:solidFill>
                <a:latin typeface="Calibri"/>
                <a:ea typeface="DejaVu Sans"/>
              </a:rPr>
              <a:t>Á</a:t>
            </a:r>
            <a:r>
              <a:rPr lang="es-ES" sz="2400" b="1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MBITO EUROPEO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</a:p>
          <a:p>
            <a:pPr marL="14040">
              <a:lnSpc>
                <a:spcPct val="90000"/>
              </a:lnSpc>
              <a:buClr>
                <a:srgbClr val="000000"/>
              </a:buClr>
            </a:pPr>
            <a:endParaRPr lang="es-ES" sz="2400" b="0" strike="noStrike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REGLAMENTO (UE) 1303/2013 DEL PARLAMENTO EUROPEO Y EL CONSEJO</a:t>
            </a:r>
            <a:endParaRPr lang="es-ES" sz="2400" b="0" strike="noStrike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REGLAMENTO (UE) 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1304/2013 DEL PARLAMENTO EUROPEO Y EL CONSEJO, 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17 de desembre de 2013, RELATIVO AL FONDO SOCIAL EUROPEO.</a:t>
            </a:r>
            <a:endParaRPr lang="es-ES" sz="2400" b="0" strike="noStrike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 marL="228600" indent="-21456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1" u="sng" spc="-1" dirty="0">
                <a:solidFill>
                  <a:srgbClr val="000000"/>
                </a:solidFill>
                <a:latin typeface="Calibri"/>
                <a:ea typeface="DejaVu Sans"/>
              </a:rPr>
              <a:t>Á</a:t>
            </a:r>
            <a:r>
              <a:rPr lang="es-ES" sz="2400" b="1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MBITO ESTATAL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</a:p>
          <a:p>
            <a:pPr marL="14040" algn="just">
              <a:lnSpc>
                <a:spcPct val="90000"/>
              </a:lnSpc>
              <a:buClr>
                <a:srgbClr val="000000"/>
              </a:buClr>
            </a:pPr>
            <a:endParaRPr lang="es-ES" sz="2400" b="0" strike="noStrike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es-ES" sz="2400" b="1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Ley 38/2003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, de 17 de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novIembre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s-ES" sz="2400" b="1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General de </a:t>
            </a:r>
            <a:r>
              <a:rPr lang="es-ES" sz="2400" b="1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SubvencionEs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es-ES" sz="2400" b="0" strike="noStrike" cap="all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es-ES" sz="2400" b="1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ReglamentO</a:t>
            </a:r>
            <a:r>
              <a:rPr lang="es-ES" sz="2400" b="1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887/2006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, de 21 de julio, DE LA LEY GENERAL DE SUBVENCIONES.</a:t>
            </a:r>
            <a:endParaRPr lang="es-ES" sz="2400" b="0" strike="noStrike" cap="all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es-ES" sz="2400" b="1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Ley Orgánica 15/1999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, de 13 de desembre, de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proteccióN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de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daTOs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de carácter personal.</a:t>
            </a:r>
            <a:endParaRPr lang="es-ES" sz="2400" b="0" strike="noStrike" cap="all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es-ES" sz="2400" b="1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Orden ESS/1924/2016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, de 13 de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dICIEMBRE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pOr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la que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sE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determinAn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lOs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GASTOS subvencionables Para el Fondo Social Europeo durante el período de programación 2014-2020.</a:t>
            </a:r>
            <a:endParaRPr lang="es-ES" sz="2400" b="0" strike="noStrike" cap="all" spc="-1" dirty="0">
              <a:latin typeface="Arial"/>
            </a:endParaRPr>
          </a:p>
          <a:p>
            <a:pPr marL="228600" indent="-214560">
              <a:lnSpc>
                <a:spcPct val="100000"/>
              </a:lnSpc>
            </a:pPr>
            <a:endParaRPr lang="es-ES" sz="2800" b="0" strike="noStrike" spc="-1" dirty="0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2028960" y="333360"/>
            <a:ext cx="7655040" cy="85752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NORMATIVA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322" name="Google Shape;436;p85"/>
          <p:cNvPicPr/>
          <p:nvPr/>
        </p:nvPicPr>
        <p:blipFill>
          <a:blip r:embed="rId2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23" name="Google Shape;437;p85"/>
          <p:cNvPicPr/>
          <p:nvPr/>
        </p:nvPicPr>
        <p:blipFill>
          <a:blip r:embed="rId3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990751" y="1445760"/>
            <a:ext cx="10076040" cy="484372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14560" algn="just">
              <a:lnSpc>
                <a:spcPct val="100000"/>
              </a:lnSpc>
            </a:pPr>
            <a:r>
              <a:rPr lang="es-ES" sz="2800" b="0" strike="noStrike" spc="-1" dirty="0">
                <a:latin typeface="Arial"/>
              </a:rPr>
              <a:t>	</a:t>
            </a:r>
            <a:r>
              <a:rPr lang="es-ES" sz="2400" b="0" strike="noStrike" spc="-1" dirty="0"/>
              <a:t>Toda aportación de documentación y cualquier cambio en el proyecto, así como la justificación económica y </a:t>
            </a:r>
            <a:r>
              <a:rPr lang="es-ES" sz="2400" spc="-1" dirty="0"/>
              <a:t>técnica se realizará a </a:t>
            </a:r>
            <a:r>
              <a:rPr lang="es-ES" sz="2400" b="0" strike="noStrike" spc="-1" dirty="0"/>
              <a:t>través de la plataforma telemática de nuestra </a:t>
            </a:r>
            <a:r>
              <a:rPr lang="es-ES" sz="2400" b="0" strike="noStrike" spc="-1" dirty="0" err="1"/>
              <a:t>Consellería</a:t>
            </a:r>
            <a:r>
              <a:rPr lang="es-ES" sz="2400" b="0" strike="noStrike" spc="-1" dirty="0"/>
              <a:t>.</a:t>
            </a:r>
          </a:p>
          <a:p>
            <a:pPr marL="228600" indent="-214560" algn="just">
              <a:lnSpc>
                <a:spcPct val="100000"/>
              </a:lnSpc>
            </a:pPr>
            <a:r>
              <a:rPr lang="es-ES" sz="2400" spc="-1" dirty="0"/>
              <a:t>	</a:t>
            </a: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spc="-1" dirty="0"/>
              <a:t>	Presentación de la justificación económica:</a:t>
            </a:r>
          </a:p>
          <a:p>
            <a:pPr marL="228600" indent="-214560" algn="just">
              <a:lnSpc>
                <a:spcPct val="100000"/>
              </a:lnSpc>
            </a:pPr>
            <a:endParaRPr lang="es-ES" sz="2400" b="0" strike="noStrike" spc="-1" dirty="0"/>
          </a:p>
          <a:p>
            <a:pPr marL="35694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spc="-1" dirty="0"/>
              <a:t> Utilización ficha económica justificativa de gastos de personal</a:t>
            </a:r>
          </a:p>
          <a:p>
            <a:pPr marL="228600" indent="-214560" algn="just">
              <a:lnSpc>
                <a:spcPct val="100000"/>
              </a:lnSpc>
            </a:pPr>
            <a:r>
              <a:rPr lang="es-ES" sz="2400" spc="-1" dirty="0"/>
              <a:t>	</a:t>
            </a:r>
            <a:r>
              <a:rPr lang="es-ES" sz="2400" b="0" strike="noStrike" spc="-1" dirty="0"/>
              <a:t>	</a:t>
            </a:r>
            <a:r>
              <a:rPr lang="es-ES" b="0" strike="noStrike" spc="-1" dirty="0"/>
              <a:t>(</a:t>
            </a:r>
            <a:r>
              <a:rPr lang="es-ES" spc="-1" dirty="0"/>
              <a:t>Desglose por trabajador, y mes y diferenciando el concepto de salario y de seguridad </a:t>
            </a:r>
            <a:r>
              <a:rPr lang="es-ES" spc="-1"/>
              <a:t>social)</a:t>
            </a:r>
          </a:p>
          <a:p>
            <a:pPr marL="228600" indent="-214560" algn="just">
              <a:lnSpc>
                <a:spcPct val="100000"/>
              </a:lnSpc>
            </a:pPr>
            <a:endParaRPr lang="es-ES" sz="2400" b="0" strike="noStrike" spc="-1" dirty="0"/>
          </a:p>
          <a:p>
            <a:pPr marL="35694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spc="-1" dirty="0"/>
              <a:t>La documentación deberá presentarse de forma ordenada y separada por bloques: nóminas, contratos, estadillos, cuestionarios…</a:t>
            </a:r>
            <a:endParaRPr lang="es-ES" sz="2400" b="0" strike="noStrike" spc="-1" dirty="0"/>
          </a:p>
        </p:txBody>
      </p:sp>
      <p:sp>
        <p:nvSpPr>
          <p:cNvPr id="321" name="CustomShape 2"/>
          <p:cNvSpPr/>
          <p:nvPr/>
        </p:nvSpPr>
        <p:spPr>
          <a:xfrm>
            <a:off x="2028960" y="333360"/>
            <a:ext cx="7655040" cy="85752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spc="-1" dirty="0">
                <a:latin typeface="Arial"/>
              </a:rPr>
              <a:t>IMPORTANTE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322" name="Google Shape;436;p85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23" name="Google Shape;437;p85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77;p67"/>
          <p:cNvPicPr/>
          <p:nvPr/>
        </p:nvPicPr>
        <p:blipFill>
          <a:blip r:embed="rId2" cstate="print"/>
          <a:stretch/>
        </p:blipFill>
        <p:spPr>
          <a:xfrm>
            <a:off x="69840" y="120600"/>
            <a:ext cx="2077742" cy="1123409"/>
          </a:xfrm>
          <a:prstGeom prst="rect">
            <a:avLst/>
          </a:prstGeom>
          <a:ln w="9360"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2147582" y="336600"/>
            <a:ext cx="8045042" cy="758553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spc="-1" dirty="0">
                <a:solidFill>
                  <a:srgbClr val="000000"/>
                </a:solidFill>
                <a:ea typeface="DejaVu Sans"/>
              </a:rPr>
              <a:t>SUBVENCIONES</a:t>
            </a:r>
            <a:r>
              <a:rPr lang="es-ES" sz="4000" b="0" strike="noStrike" spc="-1" dirty="0">
                <a:solidFill>
                  <a:srgbClr val="000000"/>
                </a:solidFill>
                <a:ea typeface="DejaVu Sans"/>
              </a:rPr>
              <a:t> CONCEDIDAS</a:t>
            </a:r>
            <a:endParaRPr lang="es-ES" sz="4000" b="0" strike="noStrike" spc="-1" dirty="0"/>
          </a:p>
        </p:txBody>
      </p:sp>
      <p:pic>
        <p:nvPicPr>
          <p:cNvPr id="234" name="Google Shape;279;p67"/>
          <p:cNvPicPr/>
          <p:nvPr/>
        </p:nvPicPr>
        <p:blipFill>
          <a:blip r:embed="rId3" cstate="print"/>
          <a:stretch/>
        </p:blipFill>
        <p:spPr>
          <a:xfrm>
            <a:off x="10272600" y="287280"/>
            <a:ext cx="1381320" cy="127512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422339"/>
              </p:ext>
            </p:extLst>
          </p:nvPr>
        </p:nvGraphicFramePr>
        <p:xfrm>
          <a:off x="3225113" y="1668162"/>
          <a:ext cx="6524367" cy="451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302;p70"/>
          <p:cNvPicPr/>
          <p:nvPr/>
        </p:nvPicPr>
        <p:blipFill>
          <a:blip r:embed="rId2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1837189" y="336599"/>
            <a:ext cx="8456103" cy="804303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DESAGREGACIÓN POR SEXO </a:t>
            </a:r>
          </a:p>
          <a:p>
            <a:pPr algn="ctr">
              <a:lnSpc>
                <a:spcPct val="100000"/>
              </a:lnSpc>
            </a:pPr>
            <a:r>
              <a:rPr lang="es-ES" sz="3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PARTICIPANTES ENTIDADES LOCALES</a:t>
            </a:r>
            <a:endParaRPr lang="es-ES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7" name="Google Shape;304;p70"/>
          <p:cNvPicPr/>
          <p:nvPr/>
        </p:nvPicPr>
        <p:blipFill>
          <a:blip r:embed="rId3" cstate="print"/>
          <a:stretch/>
        </p:blipFill>
        <p:spPr>
          <a:xfrm>
            <a:off x="10369440" y="287280"/>
            <a:ext cx="1284480" cy="118620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5" name="4 Gráfico">
            <a:extLst>
              <a:ext uri="{FF2B5EF4-FFF2-40B4-BE49-F238E27FC236}">
                <a16:creationId xmlns:a16="http://schemas.microsoft.com/office/drawing/2014/main" id="{96AA611C-3C93-43BB-B92B-93DF00D3571E}"/>
              </a:ext>
            </a:extLst>
          </p:cNvPr>
          <p:cNvGraphicFramePr>
            <a:graphicFrameLocks/>
          </p:cNvGraphicFramePr>
          <p:nvPr/>
        </p:nvGraphicFramePr>
        <p:xfrm>
          <a:off x="1577130" y="1493241"/>
          <a:ext cx="8380602" cy="503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302;p70"/>
          <p:cNvPicPr/>
          <p:nvPr/>
        </p:nvPicPr>
        <p:blipFill>
          <a:blip r:embed="rId2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1853967" y="336600"/>
            <a:ext cx="8439325" cy="6652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8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PARTICIPANTES POR PROVINCIA ENTIDADES LOCALES</a:t>
            </a:r>
            <a:endParaRPr lang="es-ES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7" name="Google Shape;304;p70"/>
          <p:cNvPicPr/>
          <p:nvPr/>
        </p:nvPicPr>
        <p:blipFill>
          <a:blip r:embed="rId3" cstate="print"/>
          <a:stretch/>
        </p:blipFill>
        <p:spPr>
          <a:xfrm>
            <a:off x="1036944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17" name="16 Imagen" descr="PROVEL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699" y="2204731"/>
            <a:ext cx="4134998" cy="2484000"/>
          </a:xfrm>
          <a:prstGeom prst="rect">
            <a:avLst/>
          </a:prstGeom>
        </p:spPr>
      </p:pic>
      <p:pic>
        <p:nvPicPr>
          <p:cNvPr id="20" name="19 Imagen" descr="PROVEL1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458" y="2208871"/>
            <a:ext cx="4134998" cy="24840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EF29EC7-7EA6-47D8-BF19-94339440F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641678"/>
              </p:ext>
            </p:extLst>
          </p:nvPr>
        </p:nvGraphicFramePr>
        <p:xfrm>
          <a:off x="232922" y="2218773"/>
          <a:ext cx="439838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10153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379440" y="1604880"/>
            <a:ext cx="11425320" cy="461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lnSpc>
                <a:spcPct val="90000"/>
              </a:lnSpc>
              <a:buFontTx/>
              <a:buChar char="-"/>
            </a:pPr>
            <a:endParaRPr lang="es-ES" sz="22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s-ES" sz="2200" b="1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MANUAL DE ENTIDADES BENEFICIARIAS DE LA SUBVENCIÓN: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guía de referencia para la implementación, ejecución y justificación de la subvención</a:t>
            </a:r>
          </a:p>
          <a:p>
            <a:pPr>
              <a:lnSpc>
                <a:spcPct val="100000"/>
              </a:lnSpc>
            </a:pPr>
            <a:endParaRPr lang="es-ES" sz="24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2900" indent="-342900">
              <a:buFontTx/>
              <a:buChar char="-"/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WEB: </a:t>
            </a:r>
            <a:r>
              <a:rPr lang="es-ES" sz="2400" u="sng" spc="-1" dirty="0">
                <a:solidFill>
                  <a:srgbClr val="0000FF"/>
                </a:solidFill>
                <a:ea typeface="DejaVu Sans"/>
                <a:hlinkClick r:id="rId2"/>
              </a:rPr>
              <a:t>http://www.inclusio.gva.es/es/</a:t>
            </a:r>
            <a:endParaRPr lang="es-ES" sz="2400" u="sng" spc="-1" dirty="0">
              <a:solidFill>
                <a:srgbClr val="0000FF"/>
              </a:solidFill>
              <a:ea typeface="DejaVu Sans"/>
            </a:endParaRPr>
          </a:p>
          <a:p>
            <a:pPr marL="342900" indent="-342900">
              <a:buFontTx/>
              <a:buChar char="-"/>
            </a:pPr>
            <a:endParaRPr lang="es-ES" sz="2400" b="1" u="sng" spc="-1" dirty="0">
              <a:solidFill>
                <a:srgbClr val="0000FF"/>
              </a:solidFill>
              <a:ea typeface="DejaVu Sans"/>
            </a:endParaRPr>
          </a:p>
          <a:p>
            <a:pPr marL="342900" indent="-342900">
              <a:buFontTx/>
              <a:buChar char="-"/>
            </a:pPr>
            <a:r>
              <a:rPr lang="es-ES" sz="2400" b="1" spc="-1" dirty="0">
                <a:solidFill>
                  <a:srgbClr val="000000"/>
                </a:solidFill>
                <a:ea typeface="DejaVu Sans"/>
              </a:rPr>
              <a:t>SERVICIO DE INFORMACIÓN DE LA DIRECCIÓN GENERAL:</a:t>
            </a:r>
          </a:p>
          <a:p>
            <a:endParaRPr lang="es-ES" sz="2400" b="1" spc="-1" dirty="0">
              <a:solidFill>
                <a:srgbClr val="000000"/>
              </a:solidFill>
              <a:ea typeface="DejaVu Sans"/>
            </a:endParaRPr>
          </a:p>
          <a:p>
            <a:pPr marL="743040" lvl="1" indent="-279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000000"/>
                </a:solidFill>
                <a:ea typeface="DejaVu Sans"/>
              </a:rPr>
              <a:t>Consulta: CORREO ELECTRÓNICO</a:t>
            </a:r>
            <a:endParaRPr lang="es-ES" sz="2400" b="0" strike="noStrike" spc="-1" dirty="0">
              <a:latin typeface="Arial"/>
            </a:endParaRPr>
          </a:p>
          <a:p>
            <a:pPr marL="1143000" lvl="2" indent="-2145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u="sng" spc="-1" dirty="0">
                <a:solidFill>
                  <a:srgbClr val="0000FF"/>
                </a:solidFill>
                <a:ea typeface="DejaVu Sans"/>
                <a:hlinkClick r:id="rId3"/>
              </a:rPr>
              <a:t>itinerarisfse@gva.es</a:t>
            </a:r>
            <a:endParaRPr lang="es-ES" sz="2400" b="0" strike="noStrike" spc="-1" dirty="0">
              <a:latin typeface="Arial"/>
            </a:endParaRPr>
          </a:p>
          <a:p>
            <a:endParaRPr lang="es-ES" sz="2200" b="1" spc="-1" dirty="0">
              <a:solidFill>
                <a:srgbClr val="000000"/>
              </a:solidFill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endParaRPr lang="es-ES" sz="2200" b="0" strike="noStrike" spc="-1" dirty="0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946422" y="310320"/>
            <a:ext cx="7661520" cy="6652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GESTIÓN DE LA SUBVENCIÓN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253" name="Google Shape;314;p71"/>
          <p:cNvPicPr/>
          <p:nvPr/>
        </p:nvPicPr>
        <p:blipFill>
          <a:blip r:embed="rId4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sp>
        <p:nvSpPr>
          <p:cNvPr id="255" name="CustomShape 3"/>
          <p:cNvSpPr/>
          <p:nvPr/>
        </p:nvSpPr>
        <p:spPr>
          <a:xfrm>
            <a:off x="609480" y="272880"/>
            <a:ext cx="10965240" cy="1136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4"/>
          <p:cNvSpPr/>
          <p:nvPr/>
        </p:nvSpPr>
        <p:spPr>
          <a:xfrm>
            <a:off x="609480" y="1604880"/>
            <a:ext cx="10965240" cy="39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Google Shape;266;p66">
            <a:extLst>
              <a:ext uri="{FF2B5EF4-FFF2-40B4-BE49-F238E27FC236}">
                <a16:creationId xmlns:a16="http://schemas.microsoft.com/office/drawing/2014/main" id="{B31CC5E2-569C-4B6E-82E1-379A5C2554B2}"/>
              </a:ext>
            </a:extLst>
          </p:cNvPr>
          <p:cNvPicPr/>
          <p:nvPr/>
        </p:nvPicPr>
        <p:blipFill>
          <a:blip r:embed="rId5"/>
          <a:srcRect r="9476"/>
          <a:stretch/>
        </p:blipFill>
        <p:spPr>
          <a:xfrm>
            <a:off x="146958" y="189000"/>
            <a:ext cx="1310782" cy="1075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C5D84DA-7C95-441D-8AF7-0F04E327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2187"/>
            <a:ext cx="9144000" cy="4948967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/>
              <a:t>OBLIGACIONES DE LAS ENTIDADES BENEFICIARIAS</a:t>
            </a:r>
            <a:r>
              <a:rPr lang="es-ES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ART. 13 LEY 38/2003, DE SUBVENCIONES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ARTS. 159 Y SS. LEY 1/2015, DE HACIENDA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ART. 6 ORDEN 10/2017: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u="sng" dirty="0"/>
              <a:t>Justificar </a:t>
            </a:r>
            <a:r>
              <a:rPr lang="es-ES" u="sng" dirty="0"/>
              <a:t>la realización de las </a:t>
            </a:r>
            <a:r>
              <a:rPr lang="es-ES" b="1" u="sng" dirty="0"/>
              <a:t>actividades y </a:t>
            </a:r>
            <a:r>
              <a:rPr lang="es-ES" u="sng" dirty="0"/>
              <a:t>el </a:t>
            </a:r>
            <a:r>
              <a:rPr lang="es-ES" b="1" u="sng" dirty="0"/>
              <a:t>cumplimiento de la finalidad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dirty="0"/>
              <a:t>Llevar </a:t>
            </a:r>
            <a:r>
              <a:rPr lang="es-ES" b="1" dirty="0"/>
              <a:t>cuenta contable separada o código contable específico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u="sng" dirty="0"/>
              <a:t>Conservar los documentos </a:t>
            </a:r>
            <a:r>
              <a:rPr lang="es-ES" dirty="0"/>
              <a:t>justificativos de la cuenta por mínimo de </a:t>
            </a:r>
            <a:r>
              <a:rPr lang="es-ES" b="1" u="sng" dirty="0"/>
              <a:t>6 años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Registrar </a:t>
            </a:r>
            <a:r>
              <a:rPr lang="es-ES" dirty="0"/>
              <a:t>las actuaciones conforme a los </a:t>
            </a:r>
            <a:r>
              <a:rPr lang="es-ES" b="1" dirty="0"/>
              <a:t>indicadores de resultado y ejecución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Someterse</a:t>
            </a:r>
            <a:r>
              <a:rPr lang="es-ES" dirty="0"/>
              <a:t> a las </a:t>
            </a:r>
            <a:r>
              <a:rPr lang="es-ES" b="1" dirty="0"/>
              <a:t>actuaciones de comprobación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Dar difusión </a:t>
            </a:r>
            <a:r>
              <a:rPr lang="es-ES" dirty="0"/>
              <a:t>a las actividades desarrolladas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Informar </a:t>
            </a:r>
            <a:r>
              <a:rPr lang="es-ES" dirty="0"/>
              <a:t>de la </a:t>
            </a:r>
            <a:r>
              <a:rPr lang="es-ES" b="1" dirty="0"/>
              <a:t>financiación </a:t>
            </a:r>
            <a:r>
              <a:rPr lang="es-ES" dirty="0"/>
              <a:t>de la actividad por el </a:t>
            </a:r>
            <a:r>
              <a:rPr lang="es-ES" b="1" dirty="0"/>
              <a:t>Fondo Social Europeo </a:t>
            </a:r>
            <a:r>
              <a:rPr lang="es-ES" dirty="0"/>
              <a:t>y de que se trata de una</a:t>
            </a:r>
            <a:r>
              <a:rPr lang="es-ES" b="1" dirty="0"/>
              <a:t> actividad subvencionada </a:t>
            </a:r>
            <a:r>
              <a:rPr lang="es-ES" dirty="0"/>
              <a:t>por la </a:t>
            </a:r>
            <a:r>
              <a:rPr lang="es-ES" b="1" dirty="0"/>
              <a:t>Generalitat Valenciana</a:t>
            </a: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B004059F-0706-473C-A711-6B3FB1DB7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2807" y="442855"/>
            <a:ext cx="7580851" cy="72390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GESTIÓN DE LA SUBVENCIÓN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5" name="Google Shape;266;p66">
            <a:extLst>
              <a:ext uri="{FF2B5EF4-FFF2-40B4-BE49-F238E27FC236}">
                <a16:creationId xmlns:a16="http://schemas.microsoft.com/office/drawing/2014/main" id="{1924F5ED-E879-4EF1-A281-F9739506CBA6}"/>
              </a:ext>
            </a:extLst>
          </p:cNvPr>
          <p:cNvPicPr/>
          <p:nvPr/>
        </p:nvPicPr>
        <p:blipFill>
          <a:blip r:embed="rId2"/>
          <a:srcRect r="9476"/>
          <a:stretch/>
        </p:blipFill>
        <p:spPr>
          <a:xfrm>
            <a:off x="541240" y="266845"/>
            <a:ext cx="1310782" cy="1075920"/>
          </a:xfrm>
          <a:prstGeom prst="rect">
            <a:avLst/>
          </a:prstGeom>
          <a:ln w="9360">
            <a:noFill/>
          </a:ln>
        </p:spPr>
      </p:pic>
      <p:pic>
        <p:nvPicPr>
          <p:cNvPr id="6" name="Google Shape;314;p71">
            <a:extLst>
              <a:ext uri="{FF2B5EF4-FFF2-40B4-BE49-F238E27FC236}">
                <a16:creationId xmlns:a16="http://schemas.microsoft.com/office/drawing/2014/main" id="{80EC59E7-F369-4FE8-A878-F6E95EF4A5D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420989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96AAB32-95D2-474C-A01F-C8638AD8B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224" y="1680958"/>
            <a:ext cx="9144000" cy="4602395"/>
          </a:xfrm>
        </p:spPr>
        <p:txBody>
          <a:bodyPr>
            <a:noAutofit/>
          </a:bodyPr>
          <a:lstStyle/>
          <a:p>
            <a:endParaRPr lang="es-ES" sz="1600" dirty="0"/>
          </a:p>
          <a:p>
            <a:pPr algn="just"/>
            <a:endParaRPr lang="es-ES" sz="2000" dirty="0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D4B547AE-8CE9-4EF8-973D-D61BA3EDF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9585" y="484188"/>
            <a:ext cx="7441036" cy="588962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GESTIÓN DE LA SUBVENCIÓN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6" name="Google Shape;266;p66">
            <a:extLst>
              <a:ext uri="{FF2B5EF4-FFF2-40B4-BE49-F238E27FC236}">
                <a16:creationId xmlns:a16="http://schemas.microsoft.com/office/drawing/2014/main" id="{5500B868-1188-43D3-B43B-837556F6A488}"/>
              </a:ext>
            </a:extLst>
          </p:cNvPr>
          <p:cNvPicPr/>
          <p:nvPr/>
        </p:nvPicPr>
        <p:blipFill>
          <a:blip r:embed="rId2"/>
          <a:srcRect r="9476"/>
          <a:stretch/>
        </p:blipFill>
        <p:spPr>
          <a:xfrm>
            <a:off x="541240" y="266845"/>
            <a:ext cx="1310782" cy="1075920"/>
          </a:xfrm>
          <a:prstGeom prst="rect">
            <a:avLst/>
          </a:prstGeom>
          <a:ln w="9360">
            <a:noFill/>
          </a:ln>
        </p:spPr>
      </p:pic>
      <p:pic>
        <p:nvPicPr>
          <p:cNvPr id="7" name="Google Shape;314;p71">
            <a:extLst>
              <a:ext uri="{FF2B5EF4-FFF2-40B4-BE49-F238E27FC236}">
                <a16:creationId xmlns:a16="http://schemas.microsoft.com/office/drawing/2014/main" id="{CF4529B6-1576-4BB3-AA4F-6E76D2A4875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F0A5570-6350-42C9-90D2-8503D5A15B1F}"/>
              </a:ext>
            </a:extLst>
          </p:cNvPr>
          <p:cNvSpPr/>
          <p:nvPr/>
        </p:nvSpPr>
        <p:spPr>
          <a:xfrm>
            <a:off x="1233378" y="1342765"/>
            <a:ext cx="875059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u="sng" dirty="0"/>
              <a:t>NO</a:t>
            </a:r>
            <a:r>
              <a:rPr lang="es-ES" sz="2400" b="1" dirty="0"/>
              <a:t> </a:t>
            </a:r>
            <a:r>
              <a:rPr lang="es-ES" sz="2400" dirty="0"/>
              <a:t>se permite la </a:t>
            </a:r>
            <a:r>
              <a:rPr lang="es-ES" sz="2400" b="1" u="sng" dirty="0"/>
              <a:t>SUBCONTRATACIÓN</a:t>
            </a:r>
            <a:r>
              <a:rPr lang="es-ES" sz="2400" dirty="0"/>
              <a:t> (art. 29.1 Ley 38/2003)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u="sng" dirty="0"/>
              <a:t>PROCEDERÁ EL REINTEGRO </a:t>
            </a:r>
            <a:r>
              <a:rPr lang="es-ES" sz="2400" dirty="0"/>
              <a:t>de las </a:t>
            </a:r>
            <a:r>
              <a:rPr lang="es-ES" sz="2400" b="1" dirty="0"/>
              <a:t>AYUDAS CONCEDIDAS </a:t>
            </a:r>
            <a:r>
              <a:rPr lang="es-ES" sz="2400" dirty="0"/>
              <a:t>o su </a:t>
            </a:r>
            <a:r>
              <a:rPr lang="es-ES" sz="2400" b="1" dirty="0"/>
              <a:t>MINORACIÓN</a:t>
            </a:r>
            <a:r>
              <a:rPr lang="es-ES" sz="2400" dirty="0"/>
              <a:t>, con </a:t>
            </a:r>
            <a:r>
              <a:rPr lang="es-ES" sz="2400" b="1" u="sng" dirty="0"/>
              <a:t>REEMBOLSO</a:t>
            </a:r>
            <a:r>
              <a:rPr lang="es-ES" sz="2400" dirty="0"/>
              <a:t> de las cantidades percibidas y la </a:t>
            </a:r>
            <a:r>
              <a:rPr lang="es-ES" sz="2400" b="1" u="sng" cap="all" dirty="0"/>
              <a:t>exigencia de los intereses de demora </a:t>
            </a:r>
            <a:r>
              <a:rPr lang="es-ES" sz="2400" dirty="0"/>
              <a:t>desde el momento del pago de la subvención, por </a:t>
            </a:r>
            <a:r>
              <a:rPr lang="es-ES" sz="2400" b="1" u="sng" dirty="0"/>
              <a:t>INCUMPLIMIENTO DE LAS OBLIGACIONES Y REQUISITOS </a:t>
            </a:r>
            <a:r>
              <a:rPr lang="es-ES" sz="2400" dirty="0"/>
              <a:t>que se establecen en la ORDEN 10/2017 y en el art. 172 de la Ley 1/2015, de Hacienda (solidaridad y subsidiariedad)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2454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2036</Words>
  <Application>Microsoft Office PowerPoint</Application>
  <PresentationFormat>Panorámica</PresentationFormat>
  <Paragraphs>294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Candara</vt:lpstr>
      <vt:lpstr>Courier New</vt:lpstr>
      <vt:lpstr>StarSymbol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DE LA SUBVENCIÓN</vt:lpstr>
      <vt:lpstr>GESTIÓN DE LA SUBVENCIÓN</vt:lpstr>
      <vt:lpstr>GESTIÓN DE LA SUBVENCIÓN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AGULLO RODRIGUEZ, ENRIQUETA</dc:creator>
  <cp:lastModifiedBy>GIMISO CISCAR, Mª JESUS</cp:lastModifiedBy>
  <cp:revision>65</cp:revision>
  <cp:lastPrinted>2021-09-23T11:46:19Z</cp:lastPrinted>
  <dcterms:created xsi:type="dcterms:W3CDTF">2021-09-21T13:47:30Z</dcterms:created>
  <dcterms:modified xsi:type="dcterms:W3CDTF">2021-09-27T07:44:58Z</dcterms:modified>
</cp:coreProperties>
</file>