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Pulse para editar el formato de las notas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&lt;cabecera&gt;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DD19A66F-C829-4839-9F28-F535B34E7076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68D45DCB-F252-4DEB-A9D9-8A8A6EADB817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5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CBFEEB15-B6D1-4D5B-A248-6D4B47633935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57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DDB28DCB-5304-491B-9126-700A76B7DA44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8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976770A4-81A0-4CAB-A577-171F66FF1EC0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89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E1763CE2-DDFE-46CE-8814-9B1DCD91B5C4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92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EA522F1E-05FA-4618-8E1E-8F602E398335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93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639417EE-8147-4172-9A76-BD7D60CE7300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9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0E4EB5C3-DDAB-44E1-8B0D-E94200DCD53C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0F342FAA-CF44-46FB-8842-722A9F60D187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0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58F3A7E8-7A2A-4309-9DE6-12976C74EFE4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01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B4CDA312-0880-45AA-835F-427FB34817FA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0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9F9929A1-9D1A-4C5B-A4A2-04AFF5F3C0CE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05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E97DA496-4E41-4A0E-B09B-7AF3682760EF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0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3066D932-8A7C-4F5A-81B5-3C82CF5A30B6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09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BD0664FC-30FC-4F29-9DA7-E556CB6A39BB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12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A9BA3BE8-340C-4C39-ADF5-B85DA14F2229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13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1D189FDF-47DB-40E2-8CE0-D42F68745F6F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1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986D7D4A-2EC3-4351-BA7C-E630F988779C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17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49DCA064-9B89-4605-89E3-D9A64B4A1F47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2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797E1B3D-90E3-45E6-89D6-9C60AA5A03AD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21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66BE6721-5670-4153-845A-3147CA03131D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2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844373D4-08A5-4C65-BED0-22CB05A63104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25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BD51B911-273F-42B3-B399-D687BC99D199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6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12E2CE69-7469-45FA-A2D2-48D713A443A9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61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8AD14D5D-A86D-44EF-9879-3FF480580032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2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D30577E1-5407-4EB6-B304-8DBB7538A192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2DA71556-A7D8-45F8-985F-BAEEAB901B2B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32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DECFAA17-6CCC-4E8A-AE61-07EFD08816C2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233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080" cy="4350600"/>
          </a:xfrm>
          <a:prstGeom prst="rect">
            <a:avLst/>
          </a:prstGeom>
          <a:ln w="0">
            <a:noFill/>
          </a:ln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273E27EF-B2A1-4FB2-8B56-24797948329A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6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93AB9A4F-BE6C-4028-BB8C-47D5D52D0965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65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080" cy="4350600"/>
          </a:xfrm>
          <a:prstGeom prst="rect">
            <a:avLst/>
          </a:prstGeom>
          <a:ln w="0">
            <a:noFill/>
          </a:ln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665108A6-B8C8-4E03-8075-4CD9D9848048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68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ABF467E1-7C93-4C5F-A7FE-8AD53BD1E680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Marcador de número de diapositiva 25"/>
          <p:cNvSpPr/>
          <p:nvPr/>
        </p:nvSpPr>
        <p:spPr>
          <a:xfrm>
            <a:off x="4240080" y="11025720"/>
            <a:ext cx="322128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42CC8F06-6F34-4C97-B5DE-B9C916E9FB07}" type="slidenum">
              <a:rPr b="0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72" name="Rectangle 24"/>
          <p:cNvSpPr/>
          <p:nvPr/>
        </p:nvSpPr>
        <p:spPr>
          <a:xfrm>
            <a:off x="4240440" y="11026080"/>
            <a:ext cx="3221280" cy="54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87045D93-8345-49DA-A923-4B745FA8059E}" type="slidenum">
              <a:rPr b="0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73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3640" cy="52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35413630-BAD3-4EF3-9C14-CB7BA0778D7E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76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5490068D-CBF6-40A0-9676-B7563495677B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77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080" cy="4350600"/>
          </a:xfrm>
          <a:prstGeom prst="rect">
            <a:avLst/>
          </a:prstGeom>
          <a:ln w="0">
            <a:noFill/>
          </a:ln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B73B991A-F0A1-4645-A024-1A77E6B7A4A8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80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4EB7D172-F816-4C3B-AA55-1E87011FBD1D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81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080" cy="435060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Marcador de número de diapositiva 25"/>
          <p:cNvSpPr/>
          <p:nvPr/>
        </p:nvSpPr>
        <p:spPr>
          <a:xfrm>
            <a:off x="4240080" y="11025720"/>
            <a:ext cx="3222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1FA42FE8-2524-46B3-A207-EE23E3E8C3BE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84" name="Rectangle 24"/>
          <p:cNvSpPr/>
          <p:nvPr/>
        </p:nvSpPr>
        <p:spPr>
          <a:xfrm>
            <a:off x="4240440" y="11026080"/>
            <a:ext cx="3222000" cy="54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93000"/>
              </a:lnSpc>
              <a:buNone/>
              <a:tabLst>
                <a:tab algn="l" pos="0"/>
              </a:tabLst>
            </a:pPr>
            <a:fld id="{E827227D-8578-4611-99E2-988E6F8CBC2A}" type="slidenum">
              <a:rPr b="0" lang="es-ES" sz="18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es-ES" sz="1800" spc="-1" strike="noStrike">
              <a:latin typeface="Arial"/>
            </a:endParaRPr>
          </a:p>
        </p:txBody>
      </p:sp>
      <p:sp>
        <p:nvSpPr>
          <p:cNvPr id="185" name="PlaceHolder 1"/>
          <p:cNvSpPr>
            <a:spLocks noGrp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360" cy="522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hyperlink" Target="mailto:irpf@gva.es" TargetMode="External"/><Relationship Id="rId3" Type="http://schemas.openxmlformats.org/officeDocument/2006/relationships/hyperlink" Target="mailto:generalitat_en_red@gva.es" TargetMode="Externa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9000"/>
          </a:bodyPr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r>
              <a:rPr b="1" lang="es-ES" sz="8000" spc="-1" strike="noStrike">
                <a:solidFill>
                  <a:srgbClr val="000000"/>
                </a:solidFill>
                <a:latin typeface="Calibri"/>
                <a:ea typeface="DejaVu Sans"/>
              </a:rPr>
              <a:t>CONVOCATORIA DE LAS SUBVENCIONES DESTINADAS A LA REALIZACIÓN DE PROGRAMAS DE INTERÉS GENERAL PARA ATENDER FINES DE CARÁCTER SOCIAL CON CARGO A LA ASIGNACIÓN TRIBUTARIA DEL 0,7% DEL IRPF EN LA COMUNITAT VALENCIANA</a:t>
            </a:r>
            <a:endParaRPr b="0" lang="es-ES" sz="8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r>
              <a:rPr b="1" lang="es-ES" sz="8000" spc="-1" strike="noStrike">
                <a:solidFill>
                  <a:srgbClr val="000000"/>
                </a:solidFill>
                <a:latin typeface="Calibri"/>
                <a:ea typeface="DejaVu Sans"/>
              </a:rPr>
              <a:t>PROGRAMAS A EJECUTAR EL AÑO 2023</a:t>
            </a:r>
            <a:endParaRPr b="0" lang="es-ES" sz="8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8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8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8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8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8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3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Rectángulo 4"/>
          <p:cNvSpPr/>
          <p:nvPr/>
        </p:nvSpPr>
        <p:spPr>
          <a:xfrm>
            <a:off x="906120" y="1571400"/>
            <a:ext cx="10603080" cy="47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 u="sng" cap="all">
                <a:solidFill>
                  <a:srgbClr val="000000"/>
                </a:solidFill>
                <a:uFillTx/>
                <a:latin typeface="Calibri"/>
                <a:ea typeface="Calibri"/>
              </a:rPr>
              <a:t>REQUISITOS DE LOS PROGRAMES Art. 5 ordEN de bases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b="0" lang="es-ES" sz="20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Programas del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Eje 2. Personas Jóvenes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la entidad habrá de </a:t>
            </a: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estar inscrita en el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Censo de Asociaciones Juveniles y Entidades Prestadoras de Servicios a la Juventud en la Comunidad valenciana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o acreditadas como miembros del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Consejo Valenciano de la Juventud</a:t>
            </a:r>
            <a:endParaRPr b="0" lang="es-ES" sz="20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Programas del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Eje 15. Intervención del voluntariado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la entidad habrá de estar inscrita en el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Registro Autonómico de Asociaciones de la Comunidad Valenciana</a:t>
            </a:r>
            <a:endParaRPr b="0" lang="es-ES" sz="20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Programas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Eje 16. Equipamiento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No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se podrá financiar la adquisición de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bienes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ya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financiados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por otras subvenciones de equipamiento de esta Conselleria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ni equipamientos subvencionados en años anteriores por los mismos conceptos.</a:t>
            </a:r>
            <a:endParaRPr b="0" lang="es-ES" sz="20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7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18" name="Rectángulo 4"/>
          <p:cNvSpPr/>
          <p:nvPr/>
        </p:nvSpPr>
        <p:spPr>
          <a:xfrm>
            <a:off x="1753560" y="2164680"/>
            <a:ext cx="8670240" cy="373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Convocatoria 2022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No se convoca el eje de obras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(financiado por la DG de Infraestructuras) 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Se pueden presentar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3 programas por eje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salvo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en: 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Eje 3. Personas Mayores 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Eje 9. Personas con Diversidad funcional y/o discapacidad</a:t>
            </a:r>
            <a:endParaRPr b="0" lang="es-ES" sz="20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En los que se podrá presentar un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máximo de 7 programas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No obstante, el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número máximo total de programas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que se podrán presentar sigue siendo de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30 programas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0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21" name="Rectángulo 4"/>
          <p:cNvSpPr/>
          <p:nvPr/>
        </p:nvSpPr>
        <p:spPr>
          <a:xfrm>
            <a:off x="326160" y="1440000"/>
            <a:ext cx="10833840" cy="58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 PRESENTAR POR LA ENTIDAD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(art. 8 a)  Orden 8/2019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Estatutos debidamente legalizados.</a:t>
            </a:r>
            <a:endParaRPr b="0" lang="es-ES" sz="18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Documentación acreditativa de la inscripción de la entidad en el Registro Administrativo correspondiente. </a:t>
            </a:r>
            <a:endParaRPr b="0" lang="es-ES" sz="18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Certificación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de la 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composición de su órgano directivo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, fecha de su nombramiento ,así como la presentación de dichos datos ante el registro administrativo correspondiente</a:t>
            </a:r>
            <a:endParaRPr b="0" lang="es-ES" sz="18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En caso de que estos 3 documentos hayan sido 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aportados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en alguna convocatoria del IRPF anterior,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será suficiente con un certificado del representante legal que acredite que 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no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se ha producido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ningún 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cambio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en la documentación, especificando el 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nº de expediente de subvención de IRPF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en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el que se presentaron e indicando 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los documentos objeto de certificación</a:t>
            </a:r>
            <a:endParaRPr b="0" lang="es-ES" sz="18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Acreditación/Declaración de hallarse al corriente de las obligaciones tributarias, la S.S. y el reintegro de subvenciones, o la autorización para el órgano instructor obtenga la información.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1600" spc="-1" strike="noStrike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1600" spc="-1" strike="noStrike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3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24" name="Rectángulo 4"/>
          <p:cNvSpPr/>
          <p:nvPr/>
        </p:nvSpPr>
        <p:spPr>
          <a:xfrm>
            <a:off x="910440" y="1563480"/>
            <a:ext cx="9709560" cy="47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 PRESENTAR POR LA ENTIDAD</a:t>
            </a:r>
            <a:endParaRPr b="0" lang="es-ES" sz="2000" spc="-1" strike="noStrike">
              <a:latin typeface="Arial"/>
            </a:endParaRPr>
          </a:p>
          <a:p>
            <a:pPr marL="457200" algn="ctr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2" marL="12574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ANEXO II: MEMORIA EXPLICATIVA DE LA ENTIDAD.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Servirá junto con el formulario SUGUS para valorar la entidad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2" marL="12574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RELACIÓN DE LOS PROGRAMAS del 16 al 30 (ANEXO I)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, en caso de que soliciten mas de 15 programas.</a:t>
            </a:r>
            <a:endParaRPr b="0" lang="es-ES" sz="2000" spc="-1" strike="noStrike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2" marL="12574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MEMORIA explicativa de cada programa:</a:t>
            </a:r>
            <a:endParaRPr b="0" lang="es-ES" sz="2000" spc="-1" strike="noStrike">
              <a:latin typeface="Arial"/>
            </a:endParaRPr>
          </a:p>
          <a:p>
            <a:pPr lvl="3" marL="17146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ANEXO III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los programas de los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ejes 1 al 15 </a:t>
            </a:r>
            <a:endParaRPr b="0" lang="es-ES" sz="2000" spc="-1" strike="noStrike">
              <a:latin typeface="Arial"/>
            </a:endParaRPr>
          </a:p>
          <a:p>
            <a:pPr lvl="3" marL="17146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ANEXO IV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los del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eje 16. Equipamiento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Rectángulo 4"/>
          <p:cNvSpPr/>
          <p:nvPr/>
        </p:nvSpPr>
        <p:spPr>
          <a:xfrm>
            <a:off x="2863440" y="1650600"/>
            <a:ext cx="6095160" cy="67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ADICIONAL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(en caso de ser necesario)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29" name="Rectángulo 5"/>
          <p:cNvSpPr/>
          <p:nvPr/>
        </p:nvSpPr>
        <p:spPr>
          <a:xfrm>
            <a:off x="721440" y="2566080"/>
            <a:ext cx="10586160" cy="400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MODELO DE DOMICILIACIÓN BANCARIA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(solo para las nuevas altas o la cuenta sea diferente, y ha de ser firmado digitalmente por la persona que tenga los poderes para ello.)</a:t>
            </a:r>
            <a:endParaRPr b="0" lang="es-ES" sz="20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En los programas a ejecutar por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varias entidades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b="0" lang="es-ES" sz="2000" spc="-1" strike="noStrike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lvl="2" marL="1257480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Una hoja de cálculo (Excel o libre office) por cada programa: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con indicación de importes y porcentajes de participación de cada miembro.</a:t>
            </a:r>
            <a:endParaRPr b="0" lang="es-ES" sz="2000" spc="-1" strike="noStrike">
              <a:latin typeface="Arial"/>
            </a:endParaRPr>
          </a:p>
          <a:p>
            <a:pPr lvl="2" marL="1257480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Declaración responsable de entidades ejecutantes</a:t>
            </a:r>
            <a:endParaRPr b="0" lang="es-ES" sz="2000" spc="-1" strike="noStrike">
              <a:latin typeface="Arial"/>
            </a:endParaRPr>
          </a:p>
          <a:p>
            <a:pPr lvl="2" marL="1257480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MODELOS disponibles en la página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web</a:t>
            </a:r>
            <a:endParaRPr b="0" lang="es-ES" sz="2000" spc="-1" strike="noStrike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Los que afecten a los Ejes 2 y 15: acreditación de estar inscritos en el registro correspondiente</a:t>
            </a:r>
            <a:r>
              <a:rPr b="0" lang="es-ES" sz="2000" spc="-1" strike="noStrike">
                <a:solidFill>
                  <a:srgbClr val="ff0000"/>
                </a:solidFill>
                <a:latin typeface="Calibri"/>
                <a:ea typeface="Calibri"/>
              </a:rPr>
              <a:t>.</a:t>
            </a: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1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32" name="Rectángulo 4"/>
          <p:cNvSpPr/>
          <p:nvPr/>
        </p:nvSpPr>
        <p:spPr>
          <a:xfrm>
            <a:off x="0" y="1800000"/>
            <a:ext cx="12420000" cy="328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DOCUMENTACIÓN ADICIONAL A PRESENTAR 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(si es necesario)</a:t>
            </a:r>
            <a:endParaRPr b="0" lang="es-ES" sz="18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En el eje 16. Equipamiento: </a:t>
            </a:r>
            <a:endParaRPr b="0" lang="es-ES" sz="2000" spc="-1" strike="noStrike">
              <a:latin typeface="Arial"/>
            </a:endParaRPr>
          </a:p>
          <a:p>
            <a:pPr lvl="3" marL="16574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inversiones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inferiores a 15.000 euros del importe solicitado (IVA excluido), 1 presupuesto.</a:t>
            </a:r>
            <a:endParaRPr b="0" lang="es-ES" sz="2000" spc="-1" strike="noStrike">
              <a:latin typeface="Arial"/>
            </a:endParaRPr>
          </a:p>
          <a:p>
            <a:pPr lvl="3" marL="16574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inversiones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superiores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deberán presentar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3 presupuestos.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En su caso, documentación para valorar la Entidad, complemento al Anexo II y del formulario SUGUS: </a:t>
            </a:r>
            <a:endParaRPr b="0" lang="es-ES" sz="20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Certificado de calidad en vigor</a:t>
            </a:r>
            <a:endParaRPr b="0" lang="es-ES" sz="20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Informe de la Auditoría de cuentas </a:t>
            </a:r>
            <a:endParaRPr b="0" lang="es-ES" sz="20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Plan de Igualdad</a:t>
            </a: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4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Rectángulo 4"/>
          <p:cNvSpPr/>
          <p:nvPr/>
        </p:nvSpPr>
        <p:spPr>
          <a:xfrm>
            <a:off x="1275120" y="1743480"/>
            <a:ext cx="10208520" cy="47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FASE DE VALORACIÓN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LAS ENTIDADES: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AL MENOS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60 PUNTOS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(sobre 100)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Agrupaciones de entidades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media de las puntuaciones de las entidades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que habrá de superar los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60 puntos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y ninguna de las integrantes obtener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menos de 50</a:t>
            </a:r>
            <a:endParaRPr b="0" lang="es-ES" sz="18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LOS PROGRAMAS: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Al menos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50 puntos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 (sobre 100) en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gastos de naturaleza corriente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Al menos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55 puntos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(sobre 100) en </a:t>
            </a: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gastos de naturaleza de capital (equipamientos)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39" name="Rectángulo 4"/>
          <p:cNvSpPr/>
          <p:nvPr/>
        </p:nvSpPr>
        <p:spPr>
          <a:xfrm>
            <a:off x="900000" y="1260000"/>
            <a:ext cx="10568520" cy="623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FASE VALORACIÓN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LAS ENTIDADES : Criterios objetivos del art.  10 Orden 8/2019: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Ámbito de actuación. 12 puntos 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Nº Asociados/afiliados. 5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Colectivos específicos. 3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Federaciones y confederaciones. 3 puntos 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Trabajo en red con otras entidades. 4 puntos 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Especialización (años de experiencia).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15 puntos 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Sedes abiertas al público. 3 puntos 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Planes de formación continua del personal retribuido. 2 puntos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(si se han implantado específicos).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Alcance de la formación del personal retribuido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2 puntos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Contratación específica. 6 puntos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(personas con discapacidad, menores de 35 años, jóvenes ex-tutelados, desempleados de larga duración, víctimas de violencia de género y perceptores renta valenciana de inclusión)</a:t>
            </a:r>
            <a:endParaRPr b="0" lang="es-ES" sz="18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1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42" name="Rectángulo 4"/>
          <p:cNvSpPr/>
          <p:nvPr/>
        </p:nvSpPr>
        <p:spPr>
          <a:xfrm>
            <a:off x="540000" y="1240920"/>
            <a:ext cx="10943640" cy="476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FASE DE VALORACIÓN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LAS ENTIDADES: criterios objetivos del art. 10 Orden 8/2019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Voluntariado: 3 puntos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número de voluntarios entidad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Participación del voluntariado. 3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Plan específico de formación del voluntariado. 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Alcance de la formación del voluntariado. 5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(% de voluntarios al que llega)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Calidad en la gestión de la entidad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7 puntos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Procesos implantados o sistema certificado de calidad.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Financiación propia. 2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Financiación pública.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7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Financiación privada.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3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Auditoría de cuentas: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4 puntos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 las cuentas anuales del ejercicio anterior.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Declaración de utilidad pública. 2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endParaRPr b="0" lang="es-ES" sz="18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Planes de igualdad. 6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puntos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Rectángulo 4"/>
          <p:cNvSpPr/>
          <p:nvPr/>
        </p:nvSpPr>
        <p:spPr>
          <a:xfrm>
            <a:off x="1275120" y="1440000"/>
            <a:ext cx="10208520" cy="476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FASE DE VALORACIÓN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LOS PROGRAMAS : Criterios objetivos del art. 11 Orden 8/2019: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Justificación del programa. 12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Incidencia en la lucha contra la pobreza y la exclusión social. 6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Objetivos del programa. 8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Descripción, número y participación de los beneficiarios. 4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Ámbito territorial del programa.</a:t>
            </a: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5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Actividades del programa. 8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Metodología. 6 puntos</a:t>
            </a:r>
            <a:endParaRPr b="0" lang="es-ES" sz="18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434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31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INDICACIONES PREVIAS</a:t>
            </a:r>
            <a:endParaRPr b="0" lang="es-ES" sz="31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31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Web: inclusio.gva.es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para información, normativa y documentos de interés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Resolución de 08 de junio de 2022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, de la Vicepresidencia y Conselleria de Igualdad y Políticas Inclusivas, por la que se convocan para el ejercicio 2022 las subvenciones dirigidas a la realización de programas de interés general para atender a fines de carácter social con cargo al tramo autonómico de la asignación tributaria del 0,7 por 100 del Impuesto sobre la Renta de las Personas Físicas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Orden 8/2019</a:t>
            </a:r>
            <a:r>
              <a:rPr b="1" lang="es-E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,  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de 7 de septiembre, de la Vicepresidencia y Conselleria de Igualdad y Políticas Inclusivas, por la que se establecen las bases reguladoras para la concesión de subvenciones dirigidas a la realización de programas de interés general para atender a fines de carácter social con cargo al tramo autonómico de la asignación tributaria del 0,7 por 100 del Impuesto sobre la Renta de las Personas Físicas.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8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Rectángulo 4"/>
          <p:cNvSpPr/>
          <p:nvPr/>
        </p:nvSpPr>
        <p:spPr>
          <a:xfrm>
            <a:off x="1275120" y="1743480"/>
            <a:ext cx="10208520" cy="566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VALORACIÓN</a:t>
            </a:r>
            <a:endParaRPr b="0" lang="es-ES" sz="1800" spc="-1" strike="noStrike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VALORACIÓN DE LOS PROGRAMAS : criterios objetivos del art. 11 Orden 8/2019: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Calendario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del programa. 3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Coordinación interna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del programa. 3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Coordinación externa del programa. 3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Participación de las personas beneficiarias. 3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Promoción y difusión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del programa. 3 puntos 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Equipo profesional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del programa. 8 puntos 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Equipo voluntario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del programa. 5 puntos 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Presupuesto del programa. 3 puntos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Cofinanciación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del programa. 4 puntos 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Corresponsabilidad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del programa. 4 puntos 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Indicadores de evaluación y control. 6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 puntos </a:t>
            </a:r>
            <a:endParaRPr b="0" lang="es-ES" sz="18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b="1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Perspectiva de género y promoción de la igualdad. 6 puntos</a:t>
            </a: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923040" y="1650600"/>
            <a:ext cx="941220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Rectángulo 4"/>
          <p:cNvSpPr/>
          <p:nvPr/>
        </p:nvSpPr>
        <p:spPr>
          <a:xfrm>
            <a:off x="1418760" y="2284920"/>
            <a:ext cx="9032040" cy="363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SE SOLICITA ADELANTAR LA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PRESENTACIÓN DE LA SOLICITUD LO ANTES POSIBLE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evitar colapsar los servidores de red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dudas o consultas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b="1" lang="es-ES" sz="200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2"/>
              </a:rPr>
              <a:t>irpf@gva.es</a:t>
            </a:r>
            <a:endParaRPr b="0" lang="es-ES" sz="2000" spc="-1" strike="noStrike">
              <a:latin typeface="Arial"/>
            </a:endParaRPr>
          </a:p>
          <a:p>
            <a:pPr lvl="1" marL="8002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problemas técnicos relacionados con la plataforma: </a:t>
            </a:r>
            <a:r>
              <a:rPr b="1" lang="es-ES" sz="200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3"/>
              </a:rPr>
              <a:t>generalitat_en_red@gva.es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Muchas gracias por vuestra atención</a:t>
            </a: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Rectángulo 4"/>
          <p:cNvSpPr/>
          <p:nvPr/>
        </p:nvSpPr>
        <p:spPr>
          <a:xfrm>
            <a:off x="1712160" y="1650600"/>
            <a:ext cx="8452080" cy="433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INSTANCIAS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PLAZO DE PRESENTACIÓN: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15 DÍAS HÁBILES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s-ES" sz="20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 u="sng" cap="all">
                <a:solidFill>
                  <a:srgbClr val="000000"/>
                </a:solidFill>
                <a:uFillTx/>
                <a:latin typeface="Calibri"/>
                <a:ea typeface="Calibri"/>
              </a:rPr>
              <a:t>Finalización: el 5 de julio de 2022</a:t>
            </a:r>
            <a:endParaRPr b="0" lang="es-ES" sz="2000" spc="-1" strike="noStrike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SOLICITUD TELEMÁTICA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UNA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ÚNICA SOLICITUD POR CADA ENTIDAD</a:t>
            </a:r>
            <a:endParaRPr b="0" lang="es-ES" sz="2000" spc="-1" strike="noStrike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En el caso de la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agrupación de entidades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sin personalidad jurídica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, la solicitud habrá de realizarse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por la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entidad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representante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s-ES" sz="2000" spc="-1" strike="noStrike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es-ES" sz="2000" spc="-1" strike="noStrike">
              <a:latin typeface="Arial"/>
            </a:endParaRPr>
          </a:p>
          <a:p>
            <a:pPr lvl="2" marL="1143000" indent="-22860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Las entidades que se presenten como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ejecutantes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de programas de una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 federación no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podrán presentar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solicitud individual.</a:t>
            </a: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94" name="Rectángulo 4"/>
          <p:cNvSpPr/>
          <p:nvPr/>
        </p:nvSpPr>
        <p:spPr>
          <a:xfrm>
            <a:off x="1107360" y="1542960"/>
            <a:ext cx="10108080" cy="498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RECORDATORIO TRAMITACIÓN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FIRMA ELECTRÓNICA: mantenimiento </a:t>
            </a:r>
            <a:r>
              <a:rPr b="0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de la firma electrónica de la entidad o del representante durante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TODO el procedimiento</a:t>
            </a:r>
            <a:endParaRPr b="0" lang="es-ES" sz="20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HAY DOS FORMULARIOS INICIALES: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1.- Genérico de la subvención.</a:t>
            </a: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2.- Formulario específico ( SUGUS) . Datos entidad y programas</a:t>
            </a:r>
            <a:endParaRPr b="0" lang="es-ES" sz="2000" spc="-1" strike="noStrike">
              <a:latin typeface="Arial"/>
            </a:endParaRPr>
          </a:p>
          <a:p>
            <a:pPr lvl="2" marL="1200240" indent="-285840" algn="just">
              <a:lnSpc>
                <a:spcPct val="107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Es necesario prestar atención al desglose económico de los programas en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Personal</a:t>
            </a:r>
            <a:r>
              <a:rPr b="0" lang="es-ES" sz="20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Actividades</a:t>
            </a:r>
            <a:r>
              <a:rPr b="0" lang="es-ES" sz="20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Gestión</a:t>
            </a:r>
            <a:r>
              <a:rPr b="0" lang="es-ES" sz="20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Equipamiento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que se indica en los  Anexos III i IV memoria explicativa de los programas, ya que HAN DE COINCIDIR.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marL="457200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280" cy="113184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19720" cy="1022400"/>
          </a:xfrm>
          <a:prstGeom prst="rect">
            <a:avLst/>
          </a:prstGeom>
          <a:ln w="0">
            <a:noFill/>
          </a:ln>
        </p:spPr>
      </p:pic>
      <p:sp>
        <p:nvSpPr>
          <p:cNvPr id="97" name="Rectángulo 4"/>
          <p:cNvSpPr/>
          <p:nvPr/>
        </p:nvSpPr>
        <p:spPr>
          <a:xfrm>
            <a:off x="1302840" y="1614240"/>
            <a:ext cx="10199880" cy="59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  <a:tabLst>
                <a:tab algn="l" pos="0"/>
              </a:tabLst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RECORDATORIO TRAMITACIÓN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marL="343080" indent="-343080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ANEXOS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: Deben de estar cumplimentados todos los apartados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(para evitar requerimientos innecesario).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Comprobar la NUMERACIÓN DE LOS PROGRAMAS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(han de coincidir en los dos formularios).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Comprobar la ASIGNACIÓN DEL EJE DEL PROGRAMA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(han de coincidir en los dos formularios).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UN PROGRAMA, UN PDF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: un mismo pdf no puede  tener diversos programas</a:t>
            </a:r>
            <a:r>
              <a:rPr b="0" lang="es-ES" sz="2000" spc="-1" strike="noStrike">
                <a:solidFill>
                  <a:srgbClr val="000000"/>
                </a:solidFill>
                <a:latin typeface="Wingdings"/>
                <a:ea typeface="Times New Roman"/>
              </a:rPr>
              <a:t>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Enviar el PDF sin transformar, no escanearlo ni fotocopiarlo.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ítulo 1"/>
          <p:cNvSpPr/>
          <p:nvPr/>
        </p:nvSpPr>
        <p:spPr>
          <a:xfrm>
            <a:off x="1980000" y="273600"/>
            <a:ext cx="8216280" cy="113184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31320" bIns="45000" anchor="ctr">
            <a:normAutofit/>
          </a:bodyPr>
          <a:p>
            <a:pPr algn="r">
              <a:lnSpc>
                <a:spcPct val="83000"/>
              </a:lnSpc>
              <a:buNone/>
              <a:tabLst>
                <a:tab algn="l" pos="0"/>
              </a:tabLst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latin typeface="Arial"/>
            </a:endParaRPr>
          </a:p>
        </p:txBody>
      </p:sp>
      <p:pic>
        <p:nvPicPr>
          <p:cNvPr id="99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19720" cy="1022400"/>
          </a:xfrm>
          <a:prstGeom prst="rect">
            <a:avLst/>
          </a:prstGeom>
          <a:ln w="0">
            <a:noFill/>
          </a:ln>
        </p:spPr>
      </p:pic>
      <p:sp>
        <p:nvSpPr>
          <p:cNvPr id="100" name="Rectángulo 5"/>
          <p:cNvSpPr/>
          <p:nvPr/>
        </p:nvSpPr>
        <p:spPr>
          <a:xfrm>
            <a:off x="1071720" y="1448640"/>
            <a:ext cx="10047600" cy="493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buNone/>
              <a:tabLst>
                <a:tab algn="l" pos="0"/>
              </a:tabLst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FASE DE TRÁMITE APORTACIÓN DOCUMENTACIÓN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Es necesario </a:t>
            </a:r>
            <a:r>
              <a:rPr b="1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INDICAR EL NÚMERO DE EXPEDIENTE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asignado. 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	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El número de expediente será </a:t>
            </a:r>
            <a:r>
              <a:rPr b="1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PIIRPF/2022/XXX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, y se recibirá a través del correo electrónico. Deben de esperar a recibir el correo (el mismo durante todo el trámite). No se admitirá documentación presentada con numeración de expedientes de años anteriores.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Durante </a:t>
            </a:r>
            <a:r>
              <a:rPr b="1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TODO EL TRÁMITE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de la presente convocatoria deben de utilizar la misma </a:t>
            </a:r>
            <a:r>
              <a:rPr b="1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 firma digital 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  <a:ea typeface="Times New Roman"/>
              </a:rPr>
              <a:t>que para al trámite de solicitud.</a:t>
            </a:r>
            <a:endParaRPr b="0" lang="es-ES" sz="24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Rectángulo 4"/>
          <p:cNvSpPr/>
          <p:nvPr/>
        </p:nvSpPr>
        <p:spPr>
          <a:xfrm>
            <a:off x="1325520" y="1763640"/>
            <a:ext cx="9411840" cy="408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BENEFICIARIAS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(art. 2 Orden 8/2019)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Podrán ser beneficiarias: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Las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entidades del Tercer Sector de Acción Social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(art. 2 Ley 43/2015)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ONG’S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Agrupaciones de organizaciones sin personalidad jurídica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deberán de hacer constar:</a:t>
            </a: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los </a:t>
            </a:r>
            <a:r>
              <a:rPr b="0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compromisos de ejecución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asumidas por cada una de sus miembros </a:t>
            </a: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el </a:t>
            </a:r>
            <a:r>
              <a:rPr b="0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importe a aplicar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por cada una de ellas </a:t>
            </a:r>
            <a:endParaRPr b="0" lang="es-ES" sz="2000" spc="-1" strike="noStrike">
              <a:latin typeface="Arial"/>
            </a:endParaRPr>
          </a:p>
          <a:p>
            <a:pPr lvl="1" marL="743040" indent="-28584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y nombrar a </a:t>
            </a:r>
            <a:r>
              <a:rPr b="0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un representante </a:t>
            </a: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REQUISITOS DE LAS BENEFICIARIAS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r>
              <a:rPr b="1" lang="es-ES" sz="1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(art. 3 Orden 8/2019)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  <a:ea typeface="Calibri"/>
              </a:rPr>
              <a:t>Entre otros: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Tener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SEDE o DELEGACIÓN PERMANENTE EN LA COMUNIDAD VALENCIANA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Estar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legalmente constituidas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con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al menos 2 AÑOS 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de antelación a la fecha de la publicación de la presente convocatoria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Estar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inscritas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en el correspondiente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registro administrativo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7000" cy="113256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rIns="0" tIns="31320" bIns="0" anchor="ctr">
            <a:normAutofit/>
          </a:bodyPr>
          <a:p>
            <a:pPr algn="r">
              <a:lnSpc>
                <a:spcPct val="83000"/>
              </a:lnSpc>
              <a:buNone/>
            </a:pPr>
            <a:r>
              <a:rPr b="1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b="0" lang="ca-ES" sz="1450" spc="-1" strike="noStrike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b="0" lang="es-ES" sz="145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Picture 2" descr=""/>
          <p:cNvPicPr/>
          <p:nvPr/>
        </p:nvPicPr>
        <p:blipFill>
          <a:blip r:embed="rId1"/>
          <a:stretch/>
        </p:blipFill>
        <p:spPr>
          <a:xfrm>
            <a:off x="2013120" y="326880"/>
            <a:ext cx="2620440" cy="1023120"/>
          </a:xfrm>
          <a:prstGeom prst="rect">
            <a:avLst/>
          </a:prstGeom>
          <a:ln w="0">
            <a:noFill/>
          </a:ln>
        </p:spPr>
      </p:pic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480" cy="396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algn="l" pos="0"/>
              </a:tabLst>
            </a:pP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Rectángulo 4"/>
          <p:cNvSpPr/>
          <p:nvPr/>
        </p:nvSpPr>
        <p:spPr>
          <a:xfrm>
            <a:off x="838800" y="1855080"/>
            <a:ext cx="10728720" cy="536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REQUISITOS DE LOS PROGRAMAS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(art. 5 Orden 8/2019)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Cada programa deberá estar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vinculado a un único eje de trabajo, que deberá quedar claramente especificado en su Anexo, de acuerdo con las finalidades de cada eje que aparecen en la convocatoria.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Los importes solicitados de los programas habrán de ser de: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actuaciones de ámbito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local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5.000 euros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actuaciones de ámbito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provincial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10.000 euros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actuaciones de ámbito de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dos provincias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15.000 euros</a:t>
            </a:r>
            <a:endParaRPr b="0" lang="es-ES" sz="2000" spc="-1" strike="noStrike">
              <a:latin typeface="Arial"/>
            </a:endParaRPr>
          </a:p>
          <a:p>
            <a:pPr lvl="1" marL="8002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Para actuaciones de ámbito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autonómico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: al menos de </a:t>
            </a:r>
            <a:r>
              <a:rPr b="1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20.000 euros</a:t>
            </a:r>
            <a:endParaRPr b="0" lang="es-ES" sz="2000" spc="-1" strike="noStrike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Estas ayudas son </a:t>
            </a:r>
            <a:r>
              <a:rPr b="1" lang="es-ES" sz="2000" spc="-1" strike="noStrike" u="sng" cap="all">
                <a:solidFill>
                  <a:srgbClr val="000000"/>
                </a:solidFill>
                <a:uFillTx/>
                <a:latin typeface="Calibri"/>
                <a:ea typeface="Calibri"/>
              </a:rPr>
              <a:t>incompatibles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con programas, servicios o plazas subvencionados mediante </a:t>
            </a:r>
            <a:r>
              <a:rPr b="1" lang="es-ES" sz="20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concierto social</a:t>
            </a: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Calibri"/>
              </a:rPr>
              <a:t> de esta Consejería.</a:t>
            </a: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b="0" lang="es-E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Application>LibreOffice/7.2.5.2$Windows_X86_64 LibreOffice_project/499f9727c189e6ef3471021d6132d4c694f357e5</Application>
  <AppVersion>15.0000</AppVersion>
  <Words>2362</Words>
  <Paragraphs>293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2021-09-22T16:34:09Z</dcterms:created>
  <dc:creator>AGULLO RODRIGUEZ, ENRIQUETA</dc:creator>
  <dc:description/>
  <dc:language>es-ES</dc:language>
  <cp:lastModifiedBy/>
  <cp:lastPrinted>2022-06-15T14:02:41Z</cp:lastPrinted>
  <dcterms:modified xsi:type="dcterms:W3CDTF">2022-06-16T09:32:56Z</dcterms:modified>
  <cp:revision>112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20</vt:i4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</Properties>
</file>