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2.xml" ContentType="application/xml"/>
  <Override PartName="/customXml/itemProps1.xml" ContentType="application/vnd.openxmlformats-officedocument.customXmlProperties+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3.xml" ContentType="application/xml"/>
  <Override PartName="/customXml/itemProps2.xml" ContentType="application/vnd.openxmlformats-officedocument.customXmlProperties+xml"/>
  <Override PartName="/customXml/itemProps3.xml" ContentType="application/vnd.openxmlformats-officedocument.customXml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_rels/slideMaster1.xml.rels" ContentType="application/vnd.openxmlformats-package.relationships+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_rels/notesSlide13.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media/image28.png" ContentType="image/png"/>
  <Override PartName="/ppt/media/image1.jpeg" ContentType="image/jpeg"/>
  <Override PartName="/ppt/media/image8.png" ContentType="image/png"/>
  <Override PartName="/ppt/media/image2.jpeg" ContentType="image/jpeg"/>
  <Override PartName="/ppt/media/image5.png" ContentType="image/png"/>
  <Override PartName="/ppt/media/image3.jpeg" ContentType="image/jpeg"/>
  <Override PartName="/ppt/media/image4.png" ContentType="image/png"/>
  <Override PartName="/ppt/media/image6.png" ContentType="image/png"/>
  <Override PartName="/ppt/media/image7.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jpeg" ContentType="image/jpe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36.jpeg" ContentType="image/jpe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Pulse para desplazar la página</a:t>
            </a:r>
            <a:endParaRPr b="0" lang="es-ES" sz="1800" spc="-1" strike="noStrike">
              <a:solidFill>
                <a:srgbClr val="000000"/>
              </a:solidFill>
              <a:latin typeface="Calibri"/>
            </a:endParaRPr>
          </a:p>
        </p:txBody>
      </p:sp>
      <p:sp>
        <p:nvSpPr>
          <p:cNvPr id="42"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43"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 </a:t>
            </a:r>
            <a:endParaRPr b="0" lang="es-ES" sz="1400" spc="-1" strike="noStrike">
              <a:latin typeface="Times New Roman"/>
            </a:endParaRPr>
          </a:p>
        </p:txBody>
      </p:sp>
      <p:sp>
        <p:nvSpPr>
          <p:cNvPr id="44"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 </a:t>
            </a:r>
            <a:endParaRPr b="0" lang="es-ES" sz="1400" spc="-1" strike="noStrike">
              <a:latin typeface="Times New Roman"/>
            </a:endParaRPr>
          </a:p>
        </p:txBody>
      </p:sp>
      <p:sp>
        <p:nvSpPr>
          <p:cNvPr id="45"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 </a:t>
            </a:r>
            <a:endParaRPr b="0" lang="es-ES" sz="1400" spc="-1" strike="noStrike">
              <a:latin typeface="Times New Roman"/>
            </a:endParaRPr>
          </a:p>
        </p:txBody>
      </p:sp>
      <p:sp>
        <p:nvSpPr>
          <p:cNvPr id="4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2775FBCF-52C1-4EEF-B4D6-A9E1381DCDFB}" type="slidenum">
              <a:rPr b="0" lang="es-ES" sz="1400" spc="-1" strike="noStrike">
                <a:latin typeface="Times New Roman"/>
              </a:rPr>
              <a:t>1</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D5B86BF6-1ACD-461E-A468-0E8AE4964BD3}" type="slidenum">
              <a:rPr b="0" lang="es-ES" sz="1200" spc="-1" strike="noStrike">
                <a:latin typeface="Times New Roman"/>
              </a:rPr>
              <a:t>17</a:t>
            </a:fld>
            <a:endParaRPr b="0" lang="es-ES" sz="1200" spc="-1" strike="noStrike">
              <a:latin typeface="Times New Roman"/>
            </a:endParaRPr>
          </a:p>
        </p:txBody>
      </p:sp>
      <p:sp>
        <p:nvSpPr>
          <p:cNvPr id="142" name="PlaceHolder 2"/>
          <p:cNvSpPr>
            <a:spLocks noGrp="1"/>
          </p:cNvSpPr>
          <p:nvPr>
            <p:ph type="sldImg"/>
          </p:nvPr>
        </p:nvSpPr>
        <p:spPr>
          <a:xfrm>
            <a:off x="217440" y="812880"/>
            <a:ext cx="7124400" cy="4008240"/>
          </a:xfrm>
          <a:prstGeom prst="rect">
            <a:avLst/>
          </a:prstGeom>
        </p:spPr>
      </p:sp>
      <p:sp>
        <p:nvSpPr>
          <p:cNvPr id="143"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300F80EC-0458-47AF-8F7C-C534D2C308F6}" type="slidenum">
              <a:rPr b="0" lang="es-ES" sz="1200" spc="-1" strike="noStrike">
                <a:latin typeface="Times New Roman"/>
              </a:rPr>
              <a:t>17</a:t>
            </a:fld>
            <a:endParaRPr b="0" lang="es-ES" sz="1200" spc="-1" strike="noStrike">
              <a:latin typeface="Times New Roman"/>
            </a:endParaRPr>
          </a:p>
        </p:txBody>
      </p:sp>
      <p:sp>
        <p:nvSpPr>
          <p:cNvPr id="145" name="PlaceHolder 2"/>
          <p:cNvSpPr>
            <a:spLocks noGrp="1"/>
          </p:cNvSpPr>
          <p:nvPr>
            <p:ph type="sldImg"/>
          </p:nvPr>
        </p:nvSpPr>
        <p:spPr>
          <a:xfrm>
            <a:off x="217440" y="812880"/>
            <a:ext cx="7124400" cy="4008240"/>
          </a:xfrm>
          <a:prstGeom prst="rect">
            <a:avLst/>
          </a:prstGeom>
        </p:spPr>
      </p:sp>
      <p:sp>
        <p:nvSpPr>
          <p:cNvPr id="146"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B6E3756C-CB3E-4A30-8885-F4F850760EE6}" type="slidenum">
              <a:rPr b="0" lang="es-ES" sz="1200" spc="-1" strike="noStrike">
                <a:latin typeface="Times New Roman"/>
              </a:rPr>
              <a:t>17</a:t>
            </a:fld>
            <a:endParaRPr b="0" lang="es-ES" sz="1200" spc="-1" strike="noStrike">
              <a:latin typeface="Times New Roman"/>
            </a:endParaRPr>
          </a:p>
        </p:txBody>
      </p:sp>
      <p:sp>
        <p:nvSpPr>
          <p:cNvPr id="148" name="PlaceHolder 2"/>
          <p:cNvSpPr>
            <a:spLocks noGrp="1"/>
          </p:cNvSpPr>
          <p:nvPr>
            <p:ph type="sldImg"/>
          </p:nvPr>
        </p:nvSpPr>
        <p:spPr>
          <a:xfrm>
            <a:off x="217440" y="812880"/>
            <a:ext cx="7124400" cy="4008240"/>
          </a:xfrm>
          <a:prstGeom prst="rect">
            <a:avLst/>
          </a:prstGeom>
        </p:spPr>
      </p:sp>
      <p:sp>
        <p:nvSpPr>
          <p:cNvPr id="149"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E9D08D6B-692B-404C-8FC8-A68B20047C47}" type="slidenum">
              <a:rPr b="0" lang="es-ES" sz="1200" spc="-1" strike="noStrike">
                <a:latin typeface="Times New Roman"/>
              </a:rPr>
              <a:t>17</a:t>
            </a:fld>
            <a:endParaRPr b="0" lang="es-ES" sz="1200" spc="-1" strike="noStrike">
              <a:latin typeface="Times New Roman"/>
            </a:endParaRPr>
          </a:p>
        </p:txBody>
      </p:sp>
      <p:sp>
        <p:nvSpPr>
          <p:cNvPr id="151" name="PlaceHolder 2"/>
          <p:cNvSpPr>
            <a:spLocks noGrp="1"/>
          </p:cNvSpPr>
          <p:nvPr>
            <p:ph type="sldImg"/>
          </p:nvPr>
        </p:nvSpPr>
        <p:spPr>
          <a:xfrm>
            <a:off x="217440" y="812880"/>
            <a:ext cx="7124400" cy="4008240"/>
          </a:xfrm>
          <a:prstGeom prst="rect">
            <a:avLst/>
          </a:prstGeom>
        </p:spPr>
      </p:sp>
      <p:sp>
        <p:nvSpPr>
          <p:cNvPr id="152"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DD21796C-FEC9-4AC5-A0DD-222CB0B2F678}" type="slidenum">
              <a:rPr b="0" lang="es-ES" sz="1200" spc="-1" strike="noStrike">
                <a:latin typeface="Times New Roman"/>
              </a:rPr>
              <a:t>17</a:t>
            </a:fld>
            <a:endParaRPr b="0" lang="es-ES" sz="1200" spc="-1" strike="noStrike">
              <a:latin typeface="Times New Roman"/>
            </a:endParaRPr>
          </a:p>
        </p:txBody>
      </p:sp>
      <p:sp>
        <p:nvSpPr>
          <p:cNvPr id="154" name="PlaceHolder 2"/>
          <p:cNvSpPr>
            <a:spLocks noGrp="1"/>
          </p:cNvSpPr>
          <p:nvPr>
            <p:ph type="sldImg"/>
          </p:nvPr>
        </p:nvSpPr>
        <p:spPr>
          <a:xfrm>
            <a:off x="217440" y="812880"/>
            <a:ext cx="7124400" cy="4008240"/>
          </a:xfrm>
          <a:prstGeom prst="rect">
            <a:avLst/>
          </a:prstGeom>
        </p:spPr>
      </p:sp>
      <p:sp>
        <p:nvSpPr>
          <p:cNvPr id="155"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936EAD67-DFCD-4A57-9ED2-8039B5B7993F}" type="slidenum">
              <a:rPr b="0" lang="es-ES" sz="1200" spc="-1" strike="noStrike">
                <a:latin typeface="Times New Roman"/>
              </a:rPr>
              <a:t>17</a:t>
            </a:fld>
            <a:endParaRPr b="0" lang="es-ES" sz="1200" spc="-1" strike="noStrike">
              <a:latin typeface="Times New Roman"/>
            </a:endParaRPr>
          </a:p>
        </p:txBody>
      </p:sp>
      <p:sp>
        <p:nvSpPr>
          <p:cNvPr id="157" name="PlaceHolder 2"/>
          <p:cNvSpPr>
            <a:spLocks noGrp="1"/>
          </p:cNvSpPr>
          <p:nvPr>
            <p:ph type="sldImg"/>
          </p:nvPr>
        </p:nvSpPr>
        <p:spPr>
          <a:xfrm>
            <a:off x="217440" y="812880"/>
            <a:ext cx="7124400" cy="4008240"/>
          </a:xfrm>
          <a:prstGeom prst="rect">
            <a:avLst/>
          </a:prstGeom>
        </p:spPr>
      </p:sp>
      <p:sp>
        <p:nvSpPr>
          <p:cNvPr id="158"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7D91D46A-104A-4A88-9F9E-F52554D2A0C8}" type="slidenum">
              <a:rPr b="0" lang="es-ES" sz="1200" spc="-1" strike="noStrike">
                <a:latin typeface="Times New Roman"/>
              </a:rPr>
              <a:t>17</a:t>
            </a:fld>
            <a:endParaRPr b="0" lang="es-ES" sz="1200" spc="-1" strike="noStrike">
              <a:latin typeface="Times New Roman"/>
            </a:endParaRPr>
          </a:p>
        </p:txBody>
      </p:sp>
      <p:sp>
        <p:nvSpPr>
          <p:cNvPr id="160" name="PlaceHolder 2"/>
          <p:cNvSpPr>
            <a:spLocks noGrp="1"/>
          </p:cNvSpPr>
          <p:nvPr>
            <p:ph type="sldImg"/>
          </p:nvPr>
        </p:nvSpPr>
        <p:spPr>
          <a:xfrm>
            <a:off x="217440" y="812880"/>
            <a:ext cx="7124400" cy="4008240"/>
          </a:xfrm>
          <a:prstGeom prst="rect">
            <a:avLst/>
          </a:prstGeom>
        </p:spPr>
      </p:sp>
      <p:sp>
        <p:nvSpPr>
          <p:cNvPr id="161"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7ADF59A8-5E90-4D89-B9DF-31E25F0F82A4}" type="slidenum">
              <a:rPr b="0" lang="es-ES" sz="1200" spc="-1" strike="noStrike">
                <a:latin typeface="Times New Roman"/>
              </a:rPr>
              <a:t>17</a:t>
            </a:fld>
            <a:endParaRPr b="0" lang="es-ES" sz="1200" spc="-1" strike="noStrike">
              <a:latin typeface="Times New Roman"/>
            </a:endParaRPr>
          </a:p>
        </p:txBody>
      </p:sp>
      <p:sp>
        <p:nvSpPr>
          <p:cNvPr id="163" name="PlaceHolder 2"/>
          <p:cNvSpPr>
            <a:spLocks noGrp="1"/>
          </p:cNvSpPr>
          <p:nvPr>
            <p:ph type="sldImg"/>
          </p:nvPr>
        </p:nvSpPr>
        <p:spPr>
          <a:xfrm>
            <a:off x="217440" y="812880"/>
            <a:ext cx="7124400" cy="4008240"/>
          </a:xfrm>
          <a:prstGeom prst="rect">
            <a:avLst/>
          </a:prstGeom>
        </p:spPr>
      </p:sp>
      <p:sp>
        <p:nvSpPr>
          <p:cNvPr id="164"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210BB3F7-6B4D-4575-9A53-3EDF1C53CBAA}" type="slidenum">
              <a:rPr b="0" lang="es-ES" sz="1200" spc="-1" strike="noStrike">
                <a:latin typeface="Times New Roman"/>
              </a:rPr>
              <a:t>&lt;número&gt;</a:t>
            </a:fld>
            <a:endParaRPr b="0" lang="es-ES" sz="1200" spc="-1" strike="noStrike">
              <a:latin typeface="Times New Roman"/>
            </a:endParaRPr>
          </a:p>
        </p:txBody>
      </p:sp>
      <p:sp>
        <p:nvSpPr>
          <p:cNvPr id="166" name="PlaceHolder 2"/>
          <p:cNvSpPr>
            <a:spLocks noGrp="1"/>
          </p:cNvSpPr>
          <p:nvPr>
            <p:ph type="sldImg"/>
          </p:nvPr>
        </p:nvSpPr>
        <p:spPr>
          <a:xfrm>
            <a:off x="217440" y="812880"/>
            <a:ext cx="7124400" cy="4008240"/>
          </a:xfrm>
          <a:prstGeom prst="rect">
            <a:avLst/>
          </a:prstGeom>
        </p:spPr>
      </p:sp>
      <p:sp>
        <p:nvSpPr>
          <p:cNvPr id="167"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3884760" y="8685360"/>
            <a:ext cx="2971440" cy="458280"/>
          </a:xfrm>
          <a:prstGeom prst="rect">
            <a:avLst/>
          </a:prstGeom>
          <a:noFill/>
          <a:ln>
            <a:noFill/>
          </a:ln>
        </p:spPr>
        <p:txBody>
          <a:bodyPr lIns="0" rIns="0" tIns="0" bIns="0" anchor="b">
            <a:noAutofit/>
          </a:bodyPr>
          <a:p>
            <a:pPr algn="r">
              <a:lnSpc>
                <a:spcPct val="100000"/>
              </a:lnSpc>
            </a:pPr>
            <a:fld id="{9D0338F2-8DB5-477B-A3A2-4F7F6195F8B6}" type="slidenum">
              <a:rPr b="0" lang="es-ES" sz="1200" spc="-1" strike="noStrike">
                <a:latin typeface="Times New Roman"/>
              </a:rPr>
              <a:t>17</a:t>
            </a:fld>
            <a:endParaRPr b="0" lang="es-ES" sz="1200" spc="-1" strike="noStrike">
              <a:latin typeface="Times New Roman"/>
            </a:endParaRPr>
          </a:p>
        </p:txBody>
      </p:sp>
      <p:sp>
        <p:nvSpPr>
          <p:cNvPr id="139" name="PlaceHolder 2"/>
          <p:cNvSpPr>
            <a:spLocks noGrp="1"/>
          </p:cNvSpPr>
          <p:nvPr>
            <p:ph type="sldImg"/>
          </p:nvPr>
        </p:nvSpPr>
        <p:spPr>
          <a:xfrm>
            <a:off x="217440" y="812880"/>
            <a:ext cx="7124400" cy="4008240"/>
          </a:xfrm>
          <a:prstGeom prst="rect">
            <a:avLst/>
          </a:prstGeom>
        </p:spPr>
      </p:sp>
      <p:sp>
        <p:nvSpPr>
          <p:cNvPr id="140" name="PlaceHolder 3"/>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2"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3"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6"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7"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8"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39"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40"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2800" spc="-1" strike="noStrike">
              <a:solidFill>
                <a:srgbClr val="000000"/>
              </a:solid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2800" spc="-1" strike="noStrike">
              <a:solidFill>
                <a:srgbClr val="000000"/>
              </a:solidFill>
              <a:latin typeface="Calibri"/>
            </a:endParaRPr>
          </a:p>
        </p:txBody>
      </p:sp>
      <p:sp>
        <p:nvSpPr>
          <p:cNvPr id="17"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2800" spc="-1" strike="noStrike">
              <a:solidFill>
                <a:srgbClr val="000000"/>
              </a:solid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2efeb"/>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A1FC8213-6DAE-4C49-ABCA-381C147B792A}" type="datetime">
              <a:rPr b="0" lang="es-ES" sz="1200" spc="-1" strike="noStrike">
                <a:solidFill>
                  <a:srgbClr val="8b8b8b"/>
                </a:solidFill>
                <a:latin typeface="Calibri"/>
              </a:rPr>
              <a:t>7/06/21</a:t>
            </a:fld>
            <a:endParaRPr b="0" lang="es-ES" sz="1200" spc="-1" strike="noStrike">
              <a:latin typeface="Times New Roman"/>
            </a:endParaRPr>
          </a:p>
        </p:txBody>
      </p:sp>
      <p:sp>
        <p:nvSpPr>
          <p:cNvPr id="1" name="PlaceHolder 2"/>
          <p:cNvSpPr>
            <a:spLocks noGrp="1"/>
          </p:cNvSpPr>
          <p:nvPr>
            <p:ph type="ftr"/>
          </p:nvPr>
        </p:nvSpPr>
        <p:spPr>
          <a:xfrm>
            <a:off x="4038480" y="6356520"/>
            <a:ext cx="4114440" cy="364680"/>
          </a:xfrm>
          <a:prstGeom prst="rect">
            <a:avLst/>
          </a:prstGeom>
        </p:spPr>
        <p:txBody>
          <a:bodyPr anchor="ctr">
            <a:noAutofit/>
          </a:bodyPr>
          <a:p>
            <a:endParaRPr b="0" lang="es-ES" sz="2400" spc="-1" strike="noStrike">
              <a:latin typeface="Times New Roman"/>
            </a:endParaRPr>
          </a:p>
        </p:txBody>
      </p:sp>
      <p:sp>
        <p:nvSpPr>
          <p:cNvPr id="2"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04F5FCD5-92C8-4727-9C60-65DE84723D2E}" type="slidenum">
              <a:rPr b="0" lang="es-ES" sz="1200" spc="-1" strike="noStrike">
                <a:solidFill>
                  <a:srgbClr val="8b8b8b"/>
                </a:solidFill>
                <a:latin typeface="Calibri"/>
              </a:rPr>
              <a:t>&lt;número&gt;</a:t>
            </a:fld>
            <a:endParaRPr b="0" lang="es-ES" sz="12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es-ES" sz="1800" spc="-1" strike="noStrike">
                <a:solidFill>
                  <a:srgbClr val="000000"/>
                </a:solidFill>
                <a:latin typeface="Calibri"/>
              </a:rPr>
              <a:t>Pulse para editar el formato del texto de título</a:t>
            </a:r>
            <a:endParaRPr b="0" lang="es-ES" sz="1800" spc="-1" strike="noStrike">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800" spc="-1" strike="noStrike">
                <a:solidFill>
                  <a:srgbClr val="000000"/>
                </a:solidFill>
                <a:latin typeface="Calibri"/>
              </a:rPr>
              <a:t>Pulse para editar el formato de esquema del texto</a:t>
            </a:r>
            <a:endParaRPr b="0" lang="es-E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000" spc="-1" strike="noStrike">
                <a:solidFill>
                  <a:srgbClr val="000000"/>
                </a:solidFill>
                <a:latin typeface="Calibri"/>
              </a:rPr>
              <a:t>Segundo nivel del esquema</a:t>
            </a:r>
            <a:endParaRPr b="0" lang="es-E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Calibri"/>
              </a:rPr>
              <a:t>Tercer nivel del esquema</a:t>
            </a:r>
            <a:endParaRPr b="0" lang="es-E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Calibri"/>
              </a:rPr>
              <a:t>Cuarto nivel del esquema</a:t>
            </a:r>
            <a:endParaRPr b="0" lang="es-E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 name="" descr=""/>
          <p:cNvPicPr/>
          <p:nvPr/>
        </p:nvPicPr>
        <p:blipFill>
          <a:blip r:embed="rId1"/>
          <a:stretch/>
        </p:blipFill>
        <p:spPr>
          <a:xfrm>
            <a:off x="3671640" y="6120"/>
            <a:ext cx="4876560" cy="685764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Imagen 18" descr=""/>
          <p:cNvPicPr/>
          <p:nvPr/>
        </p:nvPicPr>
        <p:blipFill>
          <a:blip r:embed="rId1"/>
          <a:stretch/>
        </p:blipFill>
        <p:spPr>
          <a:xfrm>
            <a:off x="8896320" y="0"/>
            <a:ext cx="3295440" cy="1609200"/>
          </a:xfrm>
          <a:prstGeom prst="rect">
            <a:avLst/>
          </a:prstGeom>
          <a:ln>
            <a:noFill/>
          </a:ln>
        </p:spPr>
      </p:pic>
      <p:sp>
        <p:nvSpPr>
          <p:cNvPr id="81"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82"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 </a:t>
            </a:r>
            <a:endParaRPr b="0" lang="es-ES" sz="4400" spc="-1" strike="noStrike">
              <a:latin typeface="Arial"/>
            </a:endParaRPr>
          </a:p>
        </p:txBody>
      </p:sp>
      <p:pic>
        <p:nvPicPr>
          <p:cNvPr id="83" name="Imagen 17" descr=""/>
          <p:cNvPicPr/>
          <p:nvPr/>
        </p:nvPicPr>
        <p:blipFill>
          <a:blip r:embed="rId2"/>
          <a:stretch/>
        </p:blipFill>
        <p:spPr>
          <a:xfrm>
            <a:off x="9311760" y="4559040"/>
            <a:ext cx="2272680" cy="2298600"/>
          </a:xfrm>
          <a:prstGeom prst="rect">
            <a:avLst/>
          </a:prstGeom>
          <a:ln>
            <a:noFill/>
          </a:ln>
        </p:spPr>
      </p:pic>
      <p:sp>
        <p:nvSpPr>
          <p:cNvPr id="84" name="CustomShape 3"/>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2800" spc="-1" strike="noStrike">
                <a:solidFill>
                  <a:srgbClr val="000000"/>
                </a:solidFill>
                <a:latin typeface="Arial"/>
              </a:rPr>
              <a:t>Objectiu</a:t>
            </a:r>
            <a:endParaRPr b="0" lang="es-ES" sz="2800" spc="-1" strike="noStrike">
              <a:latin typeface="Arial"/>
            </a:endParaRPr>
          </a:p>
        </p:txBody>
      </p:sp>
      <p:sp>
        <p:nvSpPr>
          <p:cNvPr id="85" name="CustomShape 4"/>
          <p:cNvSpPr/>
          <p:nvPr/>
        </p:nvSpPr>
        <p:spPr>
          <a:xfrm>
            <a:off x="1230120" y="2296080"/>
            <a:ext cx="9855000" cy="1186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1800" spc="-1" strike="noStrike">
                <a:solidFill>
                  <a:srgbClr val="000000"/>
                </a:solidFill>
                <a:latin typeface="Arial"/>
              </a:rPr>
              <a:t>Ajudes de rehabilitació d'edificis d'habitatges per a les</a:t>
            </a:r>
            <a:r>
              <a:rPr b="1" lang="es-ES" sz="1800" spc="-1" strike="noStrike">
                <a:solidFill>
                  <a:srgbClr val="000000"/>
                </a:solidFill>
                <a:latin typeface="Arial"/>
              </a:rPr>
              <a:t> actuacions de conservació, de la millora de la seguretat d'utilització i de l'accessibilita</a:t>
            </a:r>
            <a:r>
              <a:rPr b="0" lang="es-ES" sz="1800" spc="-1" strike="noStrike">
                <a:solidFill>
                  <a:srgbClr val="000000"/>
                </a:solidFill>
                <a:latin typeface="Arial"/>
              </a:rPr>
              <a:t>t del Pla estatal d'habitatge 2018-2021, en règim de concurrència competitiva, així com les </a:t>
            </a:r>
            <a:r>
              <a:rPr b="1" lang="es-ES" sz="1800" spc="-1" strike="noStrike">
                <a:solidFill>
                  <a:srgbClr val="000000"/>
                </a:solidFill>
                <a:latin typeface="Arial"/>
              </a:rPr>
              <a:t>ajudes addicionals de la Generalitat. </a:t>
            </a:r>
            <a:endParaRPr b="0" lang="es-ES" sz="1800" spc="-1" strike="noStrike">
              <a:latin typeface="Arial"/>
            </a:endParaRPr>
          </a:p>
        </p:txBody>
      </p:sp>
      <p:sp>
        <p:nvSpPr>
          <p:cNvPr id="86" name="CustomShape 5"/>
          <p:cNvSpPr/>
          <p:nvPr/>
        </p:nvSpPr>
        <p:spPr>
          <a:xfrm>
            <a:off x="938520" y="3732120"/>
            <a:ext cx="7139880" cy="803160"/>
          </a:xfrm>
          <a:prstGeom prst="rect">
            <a:avLst/>
          </a:prstGeom>
          <a:noFill/>
          <a:ln>
            <a:noFill/>
          </a:ln>
        </p:spPr>
        <p:style>
          <a:lnRef idx="0"/>
          <a:fillRef idx="0"/>
          <a:effectRef idx="0"/>
          <a:fontRef idx="minor"/>
        </p:style>
        <p:txBody>
          <a:bodyPr anchor="ctr">
            <a:normAutofit/>
          </a:bodyPr>
          <a:p>
            <a:pPr>
              <a:lnSpc>
                <a:spcPct val="90000"/>
              </a:lnSpc>
            </a:pPr>
            <a:r>
              <a:rPr b="0" lang="es-ES" sz="2800" spc="-1" strike="noStrike">
                <a:solidFill>
                  <a:srgbClr val="000000"/>
                </a:solidFill>
                <a:latin typeface="Arial"/>
              </a:rPr>
              <a:t>Beneficiaris</a:t>
            </a:r>
            <a:endParaRPr b="0" lang="es-ES" sz="2800" spc="-1" strike="noStrike">
              <a:latin typeface="Arial"/>
            </a:endParaRPr>
          </a:p>
        </p:txBody>
      </p:sp>
      <p:sp>
        <p:nvSpPr>
          <p:cNvPr id="87" name="CustomShape 6"/>
          <p:cNvSpPr/>
          <p:nvPr/>
        </p:nvSpPr>
        <p:spPr>
          <a:xfrm>
            <a:off x="1230120" y="4515840"/>
            <a:ext cx="9855000" cy="1339560"/>
          </a:xfrm>
          <a:prstGeom prst="rect">
            <a:avLst/>
          </a:prstGeom>
          <a:noFill/>
          <a:ln>
            <a:noFill/>
          </a:ln>
        </p:spPr>
        <p:style>
          <a:lnRef idx="0"/>
          <a:fillRef idx="0"/>
          <a:effectRef idx="0"/>
          <a:fontRef idx="minor"/>
        </p:style>
        <p:txBody>
          <a:bodyPr lIns="90000" rIns="90000" tIns="45000" bIns="45000">
            <a:spAutoFit/>
          </a:bodyPr>
          <a:p>
            <a:pPr marL="177840" indent="-177120" algn="just">
              <a:lnSpc>
                <a:spcPct val="100000"/>
              </a:lnSpc>
              <a:spcBef>
                <a:spcPts val="601"/>
              </a:spcBef>
              <a:buClr>
                <a:srgbClr val="000000"/>
              </a:buClr>
              <a:buFont typeface="Arial"/>
              <a:buChar char="•"/>
            </a:pPr>
            <a:r>
              <a:rPr b="0" lang="es-ES" sz="1800" spc="-1" strike="noStrike">
                <a:solidFill>
                  <a:srgbClr val="000000"/>
                </a:solidFill>
                <a:latin typeface="Arial"/>
                <a:ea typeface="WenQuanYi Micro Hei"/>
              </a:rPr>
              <a:t>Comunitats de propietaris, agrupacions de comunitats de propietaris, cooperatives, propietaris únics d'edificis d'habitatges. </a:t>
            </a:r>
            <a:endParaRPr b="0" lang="es-ES" sz="1800" spc="-1" strike="noStrike">
              <a:latin typeface="Arial"/>
            </a:endParaRPr>
          </a:p>
          <a:p>
            <a:pPr marL="177840" indent="-177120" algn="just">
              <a:lnSpc>
                <a:spcPct val="100000"/>
              </a:lnSpc>
              <a:spcBef>
                <a:spcPts val="601"/>
              </a:spcBef>
              <a:buClr>
                <a:srgbClr val="000000"/>
              </a:buClr>
              <a:buFont typeface="Arial"/>
              <a:buChar char="•"/>
            </a:pPr>
            <a:r>
              <a:rPr b="0" lang="es-ES" sz="1800" spc="-1" strike="noStrike">
                <a:solidFill>
                  <a:srgbClr val="000000"/>
                </a:solidFill>
                <a:latin typeface="Arial"/>
                <a:ea typeface="WenQuanYi Micro Hei"/>
              </a:rPr>
              <a:t>Administracions Públiques i altres entitats de dret públic. </a:t>
            </a:r>
            <a:endParaRPr b="0" lang="es-ES" sz="1800" spc="-1" strike="noStrike">
              <a:latin typeface="Arial"/>
            </a:endParaRPr>
          </a:p>
          <a:p>
            <a:pPr marL="177840" indent="-177120" algn="just">
              <a:lnSpc>
                <a:spcPct val="100000"/>
              </a:lnSpc>
              <a:spcBef>
                <a:spcPts val="601"/>
              </a:spcBef>
              <a:buClr>
                <a:srgbClr val="000000"/>
              </a:buClr>
              <a:buFont typeface="Arial"/>
              <a:buChar char="•"/>
            </a:pPr>
            <a:r>
              <a:rPr b="0" lang="es-ES" sz="1800" spc="-1" strike="noStrike">
                <a:solidFill>
                  <a:srgbClr val="000000"/>
                </a:solidFill>
                <a:latin typeface="Arial"/>
                <a:ea typeface="WenQuanYi Micro Hei"/>
              </a:rPr>
              <a:t>Empreses constructores, arrendatàries o concessionàries dels edificis.</a:t>
            </a:r>
            <a:endParaRPr b="0" lang="es-ES" sz="1800" spc="-1" strike="noStrike">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Imagen 18" descr=""/>
          <p:cNvPicPr/>
          <p:nvPr/>
        </p:nvPicPr>
        <p:blipFill>
          <a:blip r:embed="rId1"/>
          <a:stretch/>
        </p:blipFill>
        <p:spPr>
          <a:xfrm>
            <a:off x="8896320" y="0"/>
            <a:ext cx="3295440" cy="1609200"/>
          </a:xfrm>
          <a:prstGeom prst="rect">
            <a:avLst/>
          </a:prstGeom>
          <a:ln>
            <a:noFill/>
          </a:ln>
        </p:spPr>
      </p:pic>
      <p:sp>
        <p:nvSpPr>
          <p:cNvPr id="89"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90"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91" name="Imagen 17" descr=""/>
          <p:cNvPicPr/>
          <p:nvPr/>
        </p:nvPicPr>
        <p:blipFill>
          <a:blip r:embed="rId2"/>
          <a:stretch/>
        </p:blipFill>
        <p:spPr>
          <a:xfrm>
            <a:off x="9311760" y="4559040"/>
            <a:ext cx="2272680" cy="2298600"/>
          </a:xfrm>
          <a:prstGeom prst="rect">
            <a:avLst/>
          </a:prstGeom>
          <a:ln>
            <a:noFill/>
          </a:ln>
        </p:spPr>
      </p:pic>
      <p:sp>
        <p:nvSpPr>
          <p:cNvPr id="92" name="CustomShape 3"/>
          <p:cNvSpPr/>
          <p:nvPr/>
        </p:nvSpPr>
        <p:spPr>
          <a:xfrm>
            <a:off x="1168200" y="2689200"/>
            <a:ext cx="9855000" cy="2742120"/>
          </a:xfrm>
          <a:prstGeom prst="rect">
            <a:avLst/>
          </a:prstGeom>
          <a:noFill/>
          <a:ln>
            <a:noFill/>
          </a:ln>
        </p:spPr>
        <p:style>
          <a:lnRef idx="0"/>
          <a:fillRef idx="0"/>
          <a:effectRef idx="0"/>
          <a:fontRef idx="minor"/>
        </p:style>
        <p:txBody>
          <a:bodyPr lIns="90000" rIns="90000" tIns="45000" bIns="45000">
            <a:spAutoFit/>
          </a:bodyPr>
          <a:p>
            <a:pPr algn="just">
              <a:lnSpc>
                <a:spcPct val="100000"/>
              </a:lnSpc>
              <a:spcAft>
                <a:spcPts val="601"/>
              </a:spcAft>
            </a:pPr>
            <a:r>
              <a:rPr b="1" lang="es-ES" sz="1800" spc="-1" strike="noStrike">
                <a:solidFill>
                  <a:srgbClr val="000000"/>
                </a:solidFill>
                <a:latin typeface="Arial"/>
              </a:rPr>
              <a:t>Àmbit</a:t>
            </a:r>
            <a:endParaRPr b="0" lang="es-ES" sz="1800" spc="-1" strike="noStrike">
              <a:latin typeface="Arial"/>
            </a:endParaRPr>
          </a:p>
          <a:p>
            <a:pPr algn="just">
              <a:lnSpc>
                <a:spcPct val="100000"/>
              </a:lnSpc>
              <a:spcAft>
                <a:spcPts val="601"/>
              </a:spcAft>
            </a:pPr>
            <a:endParaRPr b="0" lang="es-ES"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0" lang="es-ES" sz="1800" spc="-1" strike="noStrike">
                <a:solidFill>
                  <a:srgbClr val="000000"/>
                </a:solidFill>
                <a:latin typeface="Arial"/>
              </a:rPr>
              <a:t>Edificis d'habitatges unifamiliars, incloent l'interior de l'habitatge.</a:t>
            </a:r>
            <a:endParaRPr b="0" lang="es-ES"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0" lang="es-ES" sz="1800" spc="-1" strike="noStrike">
                <a:solidFill>
                  <a:srgbClr val="000000"/>
                </a:solidFill>
                <a:latin typeface="Arial"/>
              </a:rPr>
              <a:t>Els elements comuns d'edificis d'habitatges de tipologia residencial col·lectiva. </a:t>
            </a:r>
            <a:endParaRPr b="0" lang="es-ES" sz="1800" spc="-1" strike="noStrike">
              <a:latin typeface="Arial"/>
            </a:endParaRPr>
          </a:p>
          <a:p>
            <a:pPr marL="216000" indent="-216000" algn="just">
              <a:lnSpc>
                <a:spcPct val="100000"/>
              </a:lnSpc>
              <a:spcAft>
                <a:spcPts val="601"/>
              </a:spcAft>
              <a:buClr>
                <a:srgbClr val="000000"/>
              </a:buClr>
              <a:buSzPct val="45000"/>
              <a:buFont typeface="Wingdings" charset="2"/>
              <a:buChar char=""/>
            </a:pPr>
            <a:r>
              <a:rPr b="0" lang="es-ES" sz="1800" spc="-1" strike="noStrike">
                <a:solidFill>
                  <a:srgbClr val="000000"/>
                </a:solidFill>
                <a:latin typeface="Arial"/>
              </a:rPr>
              <a:t>Els elements comuns i a l'interior dels habitatges d'edificis de tipologia residencial col·lectiva, en el cas d'edificis d'un únic propietari</a:t>
            </a:r>
            <a:r>
              <a:rPr b="1" lang="es-ES" sz="1800" spc="-1" strike="noStrike">
                <a:solidFill>
                  <a:srgbClr val="000000"/>
                </a:solidFill>
                <a:latin typeface="Arial"/>
              </a:rPr>
              <a:t>.</a:t>
            </a:r>
            <a:endParaRPr b="0" lang="es-ES" sz="1800" spc="-1" strike="noStrike">
              <a:latin typeface="Arial"/>
            </a:endParaRPr>
          </a:p>
          <a:p>
            <a:pPr algn="just">
              <a:lnSpc>
                <a:spcPct val="100000"/>
              </a:lnSpc>
              <a:spcAft>
                <a:spcPts val="601"/>
              </a:spcAft>
            </a:pPr>
            <a:endParaRPr b="0" lang="es-ES" sz="1800" spc="-1" strike="noStrike">
              <a:latin typeface="Arial"/>
            </a:endParaRPr>
          </a:p>
          <a:p>
            <a:pPr algn="just">
              <a:lnSpc>
                <a:spcPct val="100000"/>
              </a:lnSpc>
              <a:spcAft>
                <a:spcPts val="601"/>
              </a:spcAft>
            </a:pPr>
            <a:r>
              <a:rPr b="1" lang="es-ES" sz="1800" spc="-1" strike="noStrike">
                <a:solidFill>
                  <a:srgbClr val="000000"/>
                </a:solidFill>
                <a:latin typeface="Arial"/>
              </a:rPr>
              <a:t>Termini: fins al 29 de juliol de 2021</a:t>
            </a:r>
            <a:endParaRPr b="0" lang="es-ES" sz="1800" spc="-1" strike="noStrike">
              <a:latin typeface="Arial"/>
            </a:endParaRPr>
          </a:p>
        </p:txBody>
      </p:sp>
      <p:sp>
        <p:nvSpPr>
          <p:cNvPr id="93" name="CustomShape 4"/>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000000"/>
                </a:solidFill>
                <a:latin typeface="Arial"/>
              </a:rPr>
              <a:t>Característiques</a:t>
            </a:r>
            <a:endParaRPr b="0" lang="es-ES" sz="4400" spc="-1" strike="noStrike">
              <a:latin typeface="Arial"/>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Imagen 18" descr=""/>
          <p:cNvPicPr/>
          <p:nvPr/>
        </p:nvPicPr>
        <p:blipFill>
          <a:blip r:embed="rId1"/>
          <a:stretch/>
        </p:blipFill>
        <p:spPr>
          <a:xfrm>
            <a:off x="8896320" y="0"/>
            <a:ext cx="3295440" cy="1609200"/>
          </a:xfrm>
          <a:prstGeom prst="rect">
            <a:avLst/>
          </a:prstGeom>
          <a:ln>
            <a:noFill/>
          </a:ln>
        </p:spPr>
      </p:pic>
      <p:sp>
        <p:nvSpPr>
          <p:cNvPr id="95"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96"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97" name="Imagen 17" descr=""/>
          <p:cNvPicPr/>
          <p:nvPr/>
        </p:nvPicPr>
        <p:blipFill>
          <a:blip r:embed="rId2"/>
          <a:stretch/>
        </p:blipFill>
        <p:spPr>
          <a:xfrm>
            <a:off x="9311760" y="4559040"/>
            <a:ext cx="2272680" cy="2298600"/>
          </a:xfrm>
          <a:prstGeom prst="rect">
            <a:avLst/>
          </a:prstGeom>
          <a:ln>
            <a:noFill/>
          </a:ln>
        </p:spPr>
      </p:pic>
      <p:sp>
        <p:nvSpPr>
          <p:cNvPr id="98" name="CustomShape 3"/>
          <p:cNvSpPr/>
          <p:nvPr/>
        </p:nvSpPr>
        <p:spPr>
          <a:xfrm>
            <a:off x="1168200" y="2634480"/>
            <a:ext cx="9855000" cy="2616840"/>
          </a:xfrm>
          <a:prstGeom prst="rect">
            <a:avLst/>
          </a:prstGeom>
          <a:noFill/>
          <a:ln>
            <a:noFill/>
          </a:ln>
        </p:spPr>
        <p:style>
          <a:lnRef idx="0"/>
          <a:fillRef idx="0"/>
          <a:effectRef idx="0"/>
          <a:fontRef idx="minor"/>
        </p:style>
        <p:txBody>
          <a:bodyPr lIns="90000" rIns="90000" tIns="45000" bIns="45000">
            <a:spAutoFit/>
          </a:bodyPr>
          <a:p>
            <a:pPr algn="just">
              <a:lnSpc>
                <a:spcPct val="100000"/>
              </a:lnSpc>
              <a:spcBef>
                <a:spcPts val="601"/>
              </a:spcBef>
              <a:spcAft>
                <a:spcPts val="601"/>
              </a:spcAft>
            </a:pPr>
            <a:r>
              <a:rPr b="1" lang="es-ES" sz="1800" spc="-1" strike="noStrike">
                <a:solidFill>
                  <a:srgbClr val="000000"/>
                </a:solidFill>
                <a:latin typeface="Arial"/>
              </a:rPr>
              <a:t>Requisits dels edificis</a:t>
            </a:r>
            <a:endParaRPr b="0" lang="es-ES" sz="1800" spc="-1" strike="noStrike">
              <a:latin typeface="Arial"/>
            </a:endParaRPr>
          </a:p>
          <a:p>
            <a:pPr marL="216000" indent="-216000" algn="just">
              <a:lnSpc>
                <a:spcPct val="100000"/>
              </a:lnSpc>
              <a:spcBef>
                <a:spcPts val="601"/>
              </a:spcBef>
              <a:spcAft>
                <a:spcPts val="601"/>
              </a:spcAft>
              <a:buClr>
                <a:srgbClr val="000000"/>
              </a:buClr>
              <a:buSzPct val="45000"/>
              <a:buFont typeface="Wingdings" charset="2"/>
              <a:buChar char=""/>
            </a:pPr>
            <a:r>
              <a:rPr b="0" lang="es-ES" sz="1800" spc="-1" strike="noStrike">
                <a:solidFill>
                  <a:srgbClr val="000000"/>
                </a:solidFill>
                <a:latin typeface="Arial"/>
              </a:rPr>
              <a:t>Estar </a:t>
            </a:r>
            <a:r>
              <a:rPr b="1" lang="es-ES" sz="1800" spc="-1" strike="noStrike">
                <a:solidFill>
                  <a:srgbClr val="000000"/>
                </a:solidFill>
                <a:latin typeface="Arial"/>
              </a:rPr>
              <a:t>finalitzats abans de 1996.</a:t>
            </a:r>
            <a:endParaRPr b="0" lang="es-ES" sz="1800" spc="-1" strike="noStrike">
              <a:latin typeface="Arial"/>
            </a:endParaRPr>
          </a:p>
          <a:p>
            <a:pPr marL="216000" indent="-216000" algn="just">
              <a:lnSpc>
                <a:spcPct val="100000"/>
              </a:lnSpc>
              <a:spcBef>
                <a:spcPts val="601"/>
              </a:spcBef>
              <a:spcAft>
                <a:spcPts val="601"/>
              </a:spcAft>
              <a:buClr>
                <a:srgbClr val="000000"/>
              </a:buClr>
              <a:buSzPct val="45000"/>
              <a:buFont typeface="Wingdings" charset="2"/>
              <a:buChar char=""/>
            </a:pPr>
            <a:r>
              <a:rPr b="0" lang="es-ES" sz="1800" spc="-1" strike="noStrike">
                <a:solidFill>
                  <a:srgbClr val="000000"/>
                </a:solidFill>
                <a:latin typeface="Arial"/>
              </a:rPr>
              <a:t>Excepció per a actuacions d'accessibilitat en edificis amb una persona amb un grau de discapacitat superior al 33%.</a:t>
            </a:r>
            <a:endParaRPr b="0" lang="es-ES" sz="1800" spc="-1" strike="noStrike">
              <a:latin typeface="Arial"/>
            </a:endParaRPr>
          </a:p>
          <a:p>
            <a:pPr marL="216000" indent="-216000" algn="just">
              <a:lnSpc>
                <a:spcPct val="100000"/>
              </a:lnSpc>
              <a:spcBef>
                <a:spcPts val="601"/>
              </a:spcBef>
              <a:spcAft>
                <a:spcPts val="601"/>
              </a:spcAft>
              <a:buClr>
                <a:srgbClr val="000000"/>
              </a:buClr>
              <a:buSzPct val="45000"/>
              <a:buFont typeface="Wingdings" charset="2"/>
              <a:buChar char=""/>
            </a:pPr>
            <a:r>
              <a:rPr b="0" lang="es-ES" sz="1800" spc="-1" strike="noStrike">
                <a:solidFill>
                  <a:srgbClr val="000000"/>
                </a:solidFill>
                <a:latin typeface="Arial"/>
              </a:rPr>
              <a:t>Almenys el </a:t>
            </a:r>
            <a:r>
              <a:rPr b="1" lang="es-ES" sz="1800" spc="-1" strike="noStrike">
                <a:solidFill>
                  <a:srgbClr val="000000"/>
                </a:solidFill>
                <a:latin typeface="Arial"/>
              </a:rPr>
              <a:t>70% de la seua superfície</a:t>
            </a:r>
            <a:r>
              <a:rPr b="0" lang="es-ES" sz="1800" spc="-1" strike="noStrike">
                <a:solidFill>
                  <a:srgbClr val="000000"/>
                </a:solidFill>
                <a:latin typeface="Arial"/>
              </a:rPr>
              <a:t> sobre rasant, exclosa la planta baixa, dedicada a ús residencial d'habitatge.</a:t>
            </a:r>
            <a:endParaRPr b="0" lang="es-ES" sz="1800" spc="-1" strike="noStrike">
              <a:latin typeface="Arial"/>
            </a:endParaRPr>
          </a:p>
          <a:p>
            <a:pPr marL="216000" indent="-216000" algn="just">
              <a:lnSpc>
                <a:spcPct val="100000"/>
              </a:lnSpc>
              <a:spcBef>
                <a:spcPts val="601"/>
              </a:spcBef>
              <a:spcAft>
                <a:spcPts val="601"/>
              </a:spcAft>
              <a:buClr>
                <a:srgbClr val="000000"/>
              </a:buClr>
              <a:buSzPct val="45000"/>
              <a:buFont typeface="Wingdings" charset="2"/>
              <a:buChar char=""/>
            </a:pPr>
            <a:r>
              <a:rPr b="0" lang="es-ES" sz="1800" spc="-1" strike="noStrike">
                <a:solidFill>
                  <a:srgbClr val="000000"/>
                </a:solidFill>
                <a:latin typeface="Arial"/>
              </a:rPr>
              <a:t>Almenys e</a:t>
            </a:r>
            <a:r>
              <a:rPr b="1" lang="es-ES" sz="1800" spc="-1" strike="noStrike">
                <a:solidFill>
                  <a:srgbClr val="000000"/>
                </a:solidFill>
                <a:latin typeface="Arial"/>
              </a:rPr>
              <a:t>l 50% dels habitatges és domicili habitual </a:t>
            </a:r>
            <a:r>
              <a:rPr b="0" lang="es-ES" sz="1800" spc="-1" strike="noStrike">
                <a:solidFill>
                  <a:srgbClr val="000000"/>
                </a:solidFill>
                <a:latin typeface="Arial"/>
              </a:rPr>
              <a:t>i permanent.</a:t>
            </a:r>
            <a:endParaRPr b="0" lang="es-ES" sz="1800" spc="-1" strike="noStrike">
              <a:latin typeface="Arial"/>
            </a:endParaRPr>
          </a:p>
        </p:txBody>
      </p:sp>
      <p:sp>
        <p:nvSpPr>
          <p:cNvPr id="99" name="CustomShape 4"/>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2800" spc="-1" strike="noStrike">
                <a:solidFill>
                  <a:srgbClr val="000000"/>
                </a:solidFill>
                <a:latin typeface="Arial"/>
              </a:rPr>
              <a:t>Característiques</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Imagen 18" descr=""/>
          <p:cNvPicPr/>
          <p:nvPr/>
        </p:nvPicPr>
        <p:blipFill>
          <a:blip r:embed="rId1"/>
          <a:stretch/>
        </p:blipFill>
        <p:spPr>
          <a:xfrm>
            <a:off x="8896320" y="0"/>
            <a:ext cx="3295440" cy="1609200"/>
          </a:xfrm>
          <a:prstGeom prst="rect">
            <a:avLst/>
          </a:prstGeom>
          <a:ln>
            <a:noFill/>
          </a:ln>
        </p:spPr>
      </p:pic>
      <p:sp>
        <p:nvSpPr>
          <p:cNvPr id="101"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102"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103" name="Imagen 17" descr=""/>
          <p:cNvPicPr/>
          <p:nvPr/>
        </p:nvPicPr>
        <p:blipFill>
          <a:blip r:embed="rId2"/>
          <a:stretch/>
        </p:blipFill>
        <p:spPr>
          <a:xfrm>
            <a:off x="9311760" y="4559040"/>
            <a:ext cx="2272680" cy="2298600"/>
          </a:xfrm>
          <a:prstGeom prst="rect">
            <a:avLst/>
          </a:prstGeom>
          <a:ln>
            <a:noFill/>
          </a:ln>
        </p:spPr>
      </p:pic>
      <p:sp>
        <p:nvSpPr>
          <p:cNvPr id="104" name="CustomShape 3"/>
          <p:cNvSpPr/>
          <p:nvPr/>
        </p:nvSpPr>
        <p:spPr>
          <a:xfrm>
            <a:off x="1286280" y="2318400"/>
            <a:ext cx="9855000" cy="386748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Edifici amb el corresponent Informe d'Avaluació de l'Edifici (IEEV.CV).</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Acord de la comunitat de propietaris per a l'execució de les obres, excepte propietari únic. </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Projecte de l'actuació a realitzar. Si no es disposa en aqueix moment del projecte de l'actuació s'aportarà una memòria redactada per tècnic competent.</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El termini per a executar les obres no podrà excedir de 24 mesos.</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Admissibles obres iniciades abans de la sol·licitud de les ajudes, sempre que s'hagen iniciat amb posterioritat a l'1 de gener de 2020 i al registre telemàtic del IEEV.CV.</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No s'admetran sol·licituds d'obres finalitzades.</a:t>
            </a:r>
            <a:endParaRPr b="0" lang="es-ES" sz="2000" spc="-1" strike="noStrike">
              <a:latin typeface="Arial"/>
            </a:endParaRPr>
          </a:p>
          <a:p>
            <a:pPr algn="just">
              <a:lnSpc>
                <a:spcPct val="100000"/>
              </a:lnSpc>
            </a:pPr>
            <a:endParaRPr b="0" lang="es-ES" sz="2000" spc="-1" strike="noStrike">
              <a:latin typeface="Arial"/>
            </a:endParaRPr>
          </a:p>
        </p:txBody>
      </p:sp>
      <p:sp>
        <p:nvSpPr>
          <p:cNvPr id="105" name="CustomShape 4"/>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2800" spc="-1" strike="noStrike">
                <a:solidFill>
                  <a:srgbClr val="000000"/>
                </a:solidFill>
                <a:latin typeface="Arial"/>
              </a:rPr>
              <a:t>Característiques</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Imagen 18" descr=""/>
          <p:cNvPicPr/>
          <p:nvPr/>
        </p:nvPicPr>
        <p:blipFill>
          <a:blip r:embed="rId1"/>
          <a:stretch/>
        </p:blipFill>
        <p:spPr>
          <a:xfrm>
            <a:off x="8896320" y="0"/>
            <a:ext cx="3295440" cy="1609200"/>
          </a:xfrm>
          <a:prstGeom prst="rect">
            <a:avLst/>
          </a:prstGeom>
          <a:ln>
            <a:noFill/>
          </a:ln>
        </p:spPr>
      </p:pic>
      <p:sp>
        <p:nvSpPr>
          <p:cNvPr id="107"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108"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109" name="Imagen 17" descr=""/>
          <p:cNvPicPr/>
          <p:nvPr/>
        </p:nvPicPr>
        <p:blipFill>
          <a:blip r:embed="rId2"/>
          <a:stretch/>
        </p:blipFill>
        <p:spPr>
          <a:xfrm>
            <a:off x="9311760" y="4559040"/>
            <a:ext cx="2272680" cy="2298600"/>
          </a:xfrm>
          <a:prstGeom prst="rect">
            <a:avLst/>
          </a:prstGeom>
          <a:ln>
            <a:noFill/>
          </a:ln>
        </p:spPr>
      </p:pic>
      <p:sp>
        <p:nvSpPr>
          <p:cNvPr id="110" name="CustomShape 3"/>
          <p:cNvSpPr/>
          <p:nvPr/>
        </p:nvSpPr>
        <p:spPr>
          <a:xfrm>
            <a:off x="938520" y="2291040"/>
            <a:ext cx="10948320" cy="3647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1800" spc="-1" strike="noStrike">
                <a:solidFill>
                  <a:srgbClr val="51abb6"/>
                </a:solidFill>
                <a:latin typeface="Arial"/>
              </a:rPr>
              <a:t>Conservació</a:t>
            </a:r>
            <a:endParaRPr b="0" lang="es-ES" sz="1800" spc="-1" strike="noStrike">
              <a:latin typeface="Arial"/>
            </a:endParaRPr>
          </a:p>
          <a:p>
            <a:pPr algn="just">
              <a:lnSpc>
                <a:spcPct val="100000"/>
              </a:lnSpc>
            </a:pPr>
            <a:r>
              <a:rPr b="0" lang="es-ES" sz="1800" spc="-1" strike="noStrike">
                <a:latin typeface="Arial"/>
              </a:rPr>
              <a:t>A) Fonamentació, estructura i instal·lacions.</a:t>
            </a:r>
            <a:endParaRPr b="0" lang="es-ES" sz="1800" spc="-1" strike="noStrike">
              <a:latin typeface="Arial"/>
            </a:endParaRPr>
          </a:p>
          <a:p>
            <a:pPr algn="just">
              <a:lnSpc>
                <a:spcPct val="100000"/>
              </a:lnSpc>
            </a:pPr>
            <a:r>
              <a:rPr b="0" lang="es-ES" sz="1800" spc="-1" strike="noStrike">
                <a:latin typeface="Arial"/>
              </a:rPr>
              <a:t>B) Façanes, cobertes, mitgeres o altres elements comuns.</a:t>
            </a:r>
            <a:endParaRPr b="0" lang="es-ES" sz="1800" spc="-1" strike="noStrike">
              <a:latin typeface="Arial"/>
            </a:endParaRPr>
          </a:p>
          <a:p>
            <a:pPr algn="just">
              <a:lnSpc>
                <a:spcPct val="100000"/>
              </a:lnSpc>
            </a:pPr>
            <a:r>
              <a:rPr b="0" lang="es-ES" sz="1800" spc="-1" strike="noStrike">
                <a:latin typeface="Arial"/>
              </a:rPr>
              <a:t> … </a:t>
            </a:r>
            <a:r>
              <a:rPr b="0" lang="es-ES" sz="1800" spc="-1" strike="noStrike">
                <a:latin typeface="Arial"/>
              </a:rPr>
              <a:t>totes elles han d'estar identificades com a necessàries en el IEEV.CV.</a:t>
            </a:r>
            <a:endParaRPr b="0" lang="es-ES" sz="1800" spc="-1" strike="noStrike">
              <a:latin typeface="Arial"/>
            </a:endParaRPr>
          </a:p>
          <a:p>
            <a:pPr algn="just">
              <a:lnSpc>
                <a:spcPct val="100000"/>
              </a:lnSpc>
            </a:pPr>
            <a:endParaRPr b="0" lang="es-ES" sz="1800" spc="-1" strike="noStrike">
              <a:latin typeface="Arial"/>
            </a:endParaRPr>
          </a:p>
          <a:p>
            <a:pPr algn="just">
              <a:lnSpc>
                <a:spcPct val="100000"/>
              </a:lnSpc>
            </a:pPr>
            <a:r>
              <a:rPr b="0" lang="es-ES" sz="1800" spc="-1" strike="noStrike">
                <a:solidFill>
                  <a:srgbClr val="51abb6"/>
                </a:solidFill>
                <a:latin typeface="Arial"/>
              </a:rPr>
              <a:t>Millora de la seguretat d'utilització i de l'accessibilitat</a:t>
            </a:r>
            <a:endParaRPr b="0" lang="es-ES" sz="1800" spc="-1" strike="noStrike">
              <a:latin typeface="Arial"/>
            </a:endParaRPr>
          </a:p>
          <a:p>
            <a:pPr algn="just">
              <a:lnSpc>
                <a:spcPct val="100000"/>
              </a:lnSpc>
            </a:pPr>
            <a:r>
              <a:rPr b="0" lang="es-ES" sz="1800" spc="-1" strike="noStrike">
                <a:latin typeface="Arial"/>
              </a:rPr>
              <a:t>C) Instal·lació d'ascensors en edificis sense ascensor. </a:t>
            </a:r>
            <a:endParaRPr b="0" lang="es-ES" sz="1800" spc="-1" strike="noStrike">
              <a:latin typeface="Arial"/>
            </a:endParaRPr>
          </a:p>
          <a:p>
            <a:pPr algn="just">
              <a:lnSpc>
                <a:spcPct val="100000"/>
              </a:lnSpc>
            </a:pPr>
            <a:r>
              <a:rPr b="0" lang="es-ES" sz="1800" spc="-1" strike="noStrike">
                <a:latin typeface="Arial"/>
              </a:rPr>
              <a:t>D) Renovació d'ascensors, instal·lació de salvaescales, rampes o altres dispositius d'accessibilitat, incloent els adaptats a les necessitats de persones amb discapacitat sensorial, així com la seua adaptació, una vegada instal·lats, a la normativa sectorial corresponent.</a:t>
            </a:r>
            <a:endParaRPr b="0" lang="es-ES" sz="1800" spc="-1" strike="noStrike">
              <a:latin typeface="Arial"/>
            </a:endParaRPr>
          </a:p>
          <a:p>
            <a:pPr algn="just">
              <a:lnSpc>
                <a:spcPct val="100000"/>
              </a:lnSpc>
            </a:pPr>
            <a:r>
              <a:rPr b="0" lang="es-ES" sz="1800" spc="-1" strike="noStrike">
                <a:latin typeface="Arial"/>
              </a:rPr>
              <a:t>D) La instal·lació d'elements d'informació o d'avís.</a:t>
            </a:r>
            <a:endParaRPr b="0" lang="es-ES" sz="1800" spc="-1" strike="noStrike">
              <a:latin typeface="Arial"/>
            </a:endParaRPr>
          </a:p>
          <a:p>
            <a:pPr algn="just">
              <a:lnSpc>
                <a:spcPct val="100000"/>
              </a:lnSpc>
            </a:pPr>
            <a:r>
              <a:rPr b="0" lang="es-ES" sz="1800" spc="-1" strike="noStrike">
                <a:latin typeface="Arial"/>
              </a:rPr>
              <a:t>F) La instal·lació d'elements o dispositius electrònics de comunicació.</a:t>
            </a:r>
            <a:endParaRPr b="0" lang="es-ES" sz="1800" spc="-1" strike="noStrike">
              <a:latin typeface="Arial"/>
            </a:endParaRPr>
          </a:p>
          <a:p>
            <a:pPr algn="just">
              <a:lnSpc>
                <a:spcPct val="100000"/>
              </a:lnSpc>
            </a:pPr>
            <a:r>
              <a:rPr b="0" lang="es-ES" sz="1800" spc="-1" strike="noStrike">
                <a:latin typeface="Arial"/>
              </a:rPr>
              <a:t>G) Millores per a complir el DB-SUA, Seguretat d'utilització i accessibilitat del CTE.</a:t>
            </a:r>
            <a:endParaRPr b="0" lang="es-ES" sz="1800" spc="-1" strike="noStrike">
              <a:latin typeface="Arial"/>
            </a:endParaRPr>
          </a:p>
        </p:txBody>
      </p:sp>
      <p:sp>
        <p:nvSpPr>
          <p:cNvPr id="111" name="CustomShape 4"/>
          <p:cNvSpPr/>
          <p:nvPr/>
        </p:nvSpPr>
        <p:spPr>
          <a:xfrm>
            <a:off x="938520" y="1301760"/>
            <a:ext cx="7139880" cy="1199880"/>
          </a:xfrm>
          <a:prstGeom prst="rect">
            <a:avLst/>
          </a:prstGeom>
          <a:noFill/>
          <a:ln>
            <a:noFill/>
          </a:ln>
        </p:spPr>
        <p:style>
          <a:lnRef idx="0"/>
          <a:fillRef idx="0"/>
          <a:effectRef idx="0"/>
          <a:fontRef idx="minor"/>
        </p:style>
        <p:txBody>
          <a:bodyPr anchor="ctr">
            <a:normAutofit fontScale="97000"/>
          </a:bodyPr>
          <a:p>
            <a:pPr>
              <a:lnSpc>
                <a:spcPct val="90000"/>
              </a:lnSpc>
            </a:pPr>
            <a:r>
              <a:rPr b="0" lang="es-ES" sz="4400" spc="-1" strike="noStrike">
                <a:solidFill>
                  <a:srgbClr val="000000"/>
                </a:solidFill>
                <a:latin typeface="Arial"/>
              </a:rPr>
              <a:t>Actuacions subvencionables </a:t>
            </a:r>
            <a:endParaRPr b="0" lang="es-ES" sz="4400" spc="-1" strike="noStrike">
              <a:latin typeface="Arial"/>
            </a:endParaRPr>
          </a:p>
        </p:txBody>
      </p:sp>
      <p:sp>
        <p:nvSpPr>
          <p:cNvPr id="112" name="CustomShape 5"/>
          <p:cNvSpPr/>
          <p:nvPr/>
        </p:nvSpPr>
        <p:spPr>
          <a:xfrm>
            <a:off x="9311760" y="1901880"/>
            <a:ext cx="273744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51abb6"/>
                </a:solidFill>
                <a:latin typeface="Arial"/>
              </a:rPr>
              <a:t>La intervenció proposada haurà d'incloure aquelles actuacions</a:t>
            </a:r>
            <a:endParaRPr b="0" lang="es-ES" sz="1800" spc="-1" strike="noStrike">
              <a:latin typeface="Arial"/>
            </a:endParaRPr>
          </a:p>
          <a:p>
            <a:pPr>
              <a:lnSpc>
                <a:spcPct val="100000"/>
              </a:lnSpc>
            </a:pPr>
            <a:r>
              <a:rPr b="0" lang="es-ES" sz="1800" spc="-1" strike="noStrike">
                <a:solidFill>
                  <a:srgbClr val="51abb6"/>
                </a:solidFill>
                <a:latin typeface="Arial"/>
              </a:rPr>
              <a:t>qualificades com a urgents en el IEEV.CV, excepte motius excepcionals!</a:t>
            </a:r>
            <a:endParaRPr b="0" lang="es-ES" sz="1800" spc="-1" strike="noStrike">
              <a:latin typeface="Arial"/>
            </a:endParaRPr>
          </a:p>
        </p:txBody>
      </p:sp>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Imagen 18" descr=""/>
          <p:cNvPicPr/>
          <p:nvPr/>
        </p:nvPicPr>
        <p:blipFill>
          <a:blip r:embed="rId1"/>
          <a:stretch/>
        </p:blipFill>
        <p:spPr>
          <a:xfrm>
            <a:off x="8896320" y="0"/>
            <a:ext cx="3295440" cy="1609200"/>
          </a:xfrm>
          <a:prstGeom prst="rect">
            <a:avLst/>
          </a:prstGeom>
          <a:ln>
            <a:noFill/>
          </a:ln>
        </p:spPr>
      </p:pic>
      <p:sp>
        <p:nvSpPr>
          <p:cNvPr id="114"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115"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 </a:t>
            </a:r>
            <a:endParaRPr b="0" lang="es-ES" sz="4400" spc="-1" strike="noStrike">
              <a:latin typeface="Arial"/>
            </a:endParaRPr>
          </a:p>
        </p:txBody>
      </p:sp>
      <p:pic>
        <p:nvPicPr>
          <p:cNvPr id="116" name="Imagen 17" descr=""/>
          <p:cNvPicPr/>
          <p:nvPr/>
        </p:nvPicPr>
        <p:blipFill>
          <a:blip r:embed="rId2"/>
          <a:stretch/>
        </p:blipFill>
        <p:spPr>
          <a:xfrm>
            <a:off x="9311760" y="4559040"/>
            <a:ext cx="2272680" cy="2298600"/>
          </a:xfrm>
          <a:prstGeom prst="rect">
            <a:avLst/>
          </a:prstGeom>
          <a:ln>
            <a:noFill/>
          </a:ln>
        </p:spPr>
      </p:pic>
      <p:sp>
        <p:nvSpPr>
          <p:cNvPr id="117" name="CustomShape 3"/>
          <p:cNvSpPr/>
          <p:nvPr/>
        </p:nvSpPr>
        <p:spPr>
          <a:xfrm>
            <a:off x="938520" y="2386080"/>
            <a:ext cx="10807920" cy="356292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00000"/>
              </a:lnSpc>
              <a:spcAft>
                <a:spcPts val="601"/>
              </a:spcAft>
              <a:buClr>
                <a:srgbClr val="000000"/>
              </a:buClr>
              <a:buFont typeface="Wingdings" charset="2"/>
              <a:buChar char=""/>
            </a:pPr>
            <a:r>
              <a:rPr b="1" lang="es-ES" sz="2000" spc="-1" strike="noStrike">
                <a:solidFill>
                  <a:srgbClr val="000000"/>
                </a:solidFill>
                <a:latin typeface="Arial"/>
              </a:rPr>
              <a:t>Cost de les obres.</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1" lang="es-ES" sz="2000" spc="-1" strike="noStrike">
                <a:solidFill>
                  <a:srgbClr val="000000"/>
                </a:solidFill>
                <a:latin typeface="Arial"/>
              </a:rPr>
              <a:t>Honoraris</a:t>
            </a:r>
            <a:r>
              <a:rPr b="0" lang="es-ES" sz="2000" spc="-1" strike="noStrike">
                <a:solidFill>
                  <a:srgbClr val="000000"/>
                </a:solidFill>
                <a:latin typeface="Arial"/>
              </a:rPr>
              <a:t> dels professionals intervinents.</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0" lang="es-ES" sz="2000" spc="-1" strike="noStrike">
                <a:solidFill>
                  <a:srgbClr val="000000"/>
                </a:solidFill>
                <a:latin typeface="Arial"/>
              </a:rPr>
              <a:t>Redacció dels</a:t>
            </a:r>
            <a:r>
              <a:rPr b="1" lang="es-ES" sz="2000" spc="-1" strike="noStrike">
                <a:solidFill>
                  <a:srgbClr val="000000"/>
                </a:solidFill>
                <a:latin typeface="Arial"/>
              </a:rPr>
              <a:t> projectes, informes tècnics i certificats necessaris.</a:t>
            </a:r>
            <a:endParaRPr b="0" lang="es-ES" sz="2000" spc="-1" strike="noStrike">
              <a:latin typeface="Arial"/>
            </a:endParaRPr>
          </a:p>
          <a:p>
            <a:pPr marL="285840" indent="-285480" algn="just">
              <a:lnSpc>
                <a:spcPct val="100000"/>
              </a:lnSpc>
              <a:spcAft>
                <a:spcPts val="601"/>
              </a:spcAft>
              <a:buClr>
                <a:srgbClr val="000000"/>
              </a:buClr>
              <a:buFont typeface="Wingdings" charset="2"/>
              <a:buChar char=""/>
            </a:pPr>
            <a:r>
              <a:rPr b="1" lang="es-ES" sz="2000" spc="-1" strike="noStrike">
                <a:solidFill>
                  <a:srgbClr val="000000"/>
                </a:solidFill>
                <a:latin typeface="Arial"/>
              </a:rPr>
              <a:t>No s'inclouran impostos, taxes o tributs.</a:t>
            </a:r>
            <a:endParaRPr b="0" lang="es-ES" sz="2000" spc="-1" strike="noStrike">
              <a:latin typeface="Arial"/>
            </a:endParaRPr>
          </a:p>
          <a:p>
            <a:pPr algn="just">
              <a:lnSpc>
                <a:spcPct val="100000"/>
              </a:lnSpc>
              <a:spcAft>
                <a:spcPts val="601"/>
              </a:spcAft>
            </a:pPr>
            <a:endParaRPr b="0" lang="es-ES" sz="2000" spc="-1" strike="noStrike">
              <a:latin typeface="Arial"/>
            </a:endParaRPr>
          </a:p>
          <a:p>
            <a:pPr algn="just">
              <a:lnSpc>
                <a:spcPct val="100000"/>
              </a:lnSpc>
              <a:spcAft>
                <a:spcPts val="601"/>
              </a:spcAft>
            </a:pPr>
            <a:r>
              <a:rPr b="0" lang="es-ES" sz="2000" spc="-1" strike="noStrike">
                <a:solidFill>
                  <a:srgbClr val="000000"/>
                </a:solidFill>
                <a:latin typeface="Arial"/>
              </a:rPr>
              <a:t>El cost total subvencionable no podrà superar els costos mitjans de mercat de la Comunitat Valenciana. S'entendran per costos mitjans de mercat de la Comunitat Valenciana els que figuren en l'edició vigent de la Base de dades de Preus de la construcció de l'Institut Valencià de l'Edificació.</a:t>
            </a:r>
            <a:endParaRPr b="0" lang="es-ES" sz="2000" spc="-1" strike="noStrike">
              <a:latin typeface="Arial"/>
            </a:endParaRPr>
          </a:p>
          <a:p>
            <a:pPr algn="just">
              <a:lnSpc>
                <a:spcPct val="100000"/>
              </a:lnSpc>
            </a:pPr>
            <a:endParaRPr b="0" lang="es-ES" sz="2000" spc="-1" strike="noStrike">
              <a:latin typeface="Arial"/>
            </a:endParaRPr>
          </a:p>
        </p:txBody>
      </p:sp>
      <p:sp>
        <p:nvSpPr>
          <p:cNvPr id="118" name="CustomShape 4"/>
          <p:cNvSpPr/>
          <p:nvPr/>
        </p:nvSpPr>
        <p:spPr>
          <a:xfrm>
            <a:off x="938520" y="1301760"/>
            <a:ext cx="7830360" cy="1199880"/>
          </a:xfrm>
          <a:prstGeom prst="rect">
            <a:avLst/>
          </a:prstGeom>
          <a:noFill/>
          <a:ln>
            <a:noFill/>
          </a:ln>
        </p:spPr>
        <p:style>
          <a:lnRef idx="0"/>
          <a:fillRef idx="0"/>
          <a:effectRef idx="0"/>
          <a:fontRef idx="minor"/>
        </p:style>
        <p:txBody>
          <a:bodyPr anchor="ctr">
            <a:normAutofit/>
          </a:bodyPr>
          <a:p>
            <a:pPr>
              <a:lnSpc>
                <a:spcPct val="90000"/>
              </a:lnSpc>
            </a:pPr>
            <a:r>
              <a:rPr b="0" lang="es-ES" sz="3600" spc="-1" strike="noStrike">
                <a:solidFill>
                  <a:srgbClr val="000000"/>
                </a:solidFill>
                <a:latin typeface="Arial"/>
              </a:rPr>
              <a:t>Costos subvencionables </a:t>
            </a:r>
            <a:endParaRPr b="0" lang="es-ES" sz="3600" spc="-1" strike="noStrike">
              <a:latin typeface="Arial"/>
            </a:endParaRPr>
          </a:p>
          <a:p>
            <a:pPr>
              <a:lnSpc>
                <a:spcPct val="90000"/>
              </a:lnSpc>
            </a:pPr>
            <a:endParaRPr b="0" lang="es-ES" sz="3600" spc="-1" strike="noStrike">
              <a:latin typeface="Arial"/>
            </a:endParaRPr>
          </a:p>
        </p:txBody>
      </p:sp>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Imagen 18" descr=""/>
          <p:cNvPicPr/>
          <p:nvPr/>
        </p:nvPicPr>
        <p:blipFill>
          <a:blip r:embed="rId1"/>
          <a:stretch/>
        </p:blipFill>
        <p:spPr>
          <a:xfrm>
            <a:off x="8896320" y="0"/>
            <a:ext cx="3295440" cy="1609200"/>
          </a:xfrm>
          <a:prstGeom prst="rect">
            <a:avLst/>
          </a:prstGeom>
          <a:ln>
            <a:noFill/>
          </a:ln>
        </p:spPr>
      </p:pic>
      <p:sp>
        <p:nvSpPr>
          <p:cNvPr id="120"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121"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122" name="Imagen 17" descr=""/>
          <p:cNvPicPr/>
          <p:nvPr/>
        </p:nvPicPr>
        <p:blipFill>
          <a:blip r:embed="rId2"/>
          <a:stretch/>
        </p:blipFill>
        <p:spPr>
          <a:xfrm>
            <a:off x="9311760" y="4559040"/>
            <a:ext cx="2272680" cy="2298600"/>
          </a:xfrm>
          <a:prstGeom prst="rect">
            <a:avLst/>
          </a:prstGeom>
          <a:ln>
            <a:noFill/>
          </a:ln>
        </p:spPr>
      </p:pic>
      <p:sp>
        <p:nvSpPr>
          <p:cNvPr id="123" name="CustomShape 3"/>
          <p:cNvSpPr/>
          <p:nvPr/>
        </p:nvSpPr>
        <p:spPr>
          <a:xfrm>
            <a:off x="293400" y="2091240"/>
            <a:ext cx="1773720" cy="998280"/>
          </a:xfrm>
          <a:prstGeom prst="rect">
            <a:avLst/>
          </a:prstGeom>
          <a:noFill/>
          <a:ln>
            <a:noFill/>
          </a:ln>
        </p:spPr>
        <p:style>
          <a:lnRef idx="0"/>
          <a:fillRef idx="0"/>
          <a:effectRef idx="0"/>
          <a:fontRef idx="minor"/>
        </p:style>
        <p:txBody>
          <a:bodyPr anchor="ctr">
            <a:normAutofit/>
          </a:bodyPr>
          <a:p>
            <a:pPr>
              <a:lnSpc>
                <a:spcPct val="90000"/>
              </a:lnSpc>
            </a:pPr>
            <a:r>
              <a:rPr b="1" lang="es-ES" sz="1600" spc="-1" strike="noStrike">
                <a:solidFill>
                  <a:srgbClr val="51abb6"/>
                </a:solidFill>
                <a:latin typeface="Arial"/>
              </a:rPr>
              <a:t>Tipus i quantia de les ajudes del Ministeri</a:t>
            </a:r>
            <a:endParaRPr b="0" lang="es-ES" sz="1600" spc="-1" strike="noStrike">
              <a:latin typeface="Arial"/>
            </a:endParaRPr>
          </a:p>
        </p:txBody>
      </p:sp>
      <p:sp>
        <p:nvSpPr>
          <p:cNvPr id="124" name="CustomShape 4"/>
          <p:cNvSpPr/>
          <p:nvPr/>
        </p:nvSpPr>
        <p:spPr>
          <a:xfrm>
            <a:off x="2322720" y="2166480"/>
            <a:ext cx="9869040" cy="3984120"/>
          </a:xfrm>
          <a:prstGeom prst="rect">
            <a:avLst/>
          </a:prstGeom>
          <a:noFill/>
          <a:ln>
            <a:noFill/>
          </a:ln>
        </p:spPr>
        <p:style>
          <a:lnRef idx="0"/>
          <a:fillRef idx="0"/>
          <a:effectRef idx="0"/>
          <a:fontRef idx="minor"/>
        </p:style>
        <p:txBody>
          <a:bodyPr lIns="90000" rIns="90000" tIns="45000" bIns="45000">
            <a:spAutoFit/>
          </a:bodyPr>
          <a:p>
            <a:pPr marL="182520">
              <a:lnSpc>
                <a:spcPct val="100000"/>
              </a:lnSpc>
            </a:pPr>
            <a:r>
              <a:rPr b="1" lang="es-ES" sz="1600" spc="-1" strike="noStrike">
                <a:solidFill>
                  <a:srgbClr val="000000"/>
                </a:solidFill>
                <a:latin typeface="Arial"/>
              </a:rPr>
              <a:t>Ajuda general a la comunitat: 40% del cost subvencionable.</a:t>
            </a:r>
            <a:endParaRPr b="0" lang="es-ES" sz="1600" spc="-1" strike="noStrike">
              <a:latin typeface="Arial"/>
            </a:endParaRPr>
          </a:p>
          <a:p>
            <a:pPr marL="182520">
              <a:lnSpc>
                <a:spcPct val="100000"/>
              </a:lnSpc>
            </a:pPr>
            <a:r>
              <a:rPr b="1" lang="es-ES" sz="1600" spc="-1" strike="noStrike">
                <a:solidFill>
                  <a:srgbClr val="000000"/>
                </a:solidFill>
                <a:latin typeface="Arial"/>
              </a:rPr>
              <a:t>Ajuda complementària als habitatges: 35% del cost subvencionable.</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000000"/>
                </a:solidFill>
                <a:latin typeface="Arial"/>
              </a:rPr>
              <a:t>En cas d'ingressos inferiors a 3 IPREM.</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000000"/>
                </a:solidFill>
                <a:latin typeface="Arial"/>
              </a:rPr>
              <a:t>En obres d'accessibilitat si els residents són persones discapacitades o majors de 65 anys</a:t>
            </a:r>
            <a:endParaRPr b="0" lang="es-ES" sz="1600" spc="-1" strike="noStrike">
              <a:latin typeface="Arial"/>
            </a:endParaRPr>
          </a:p>
          <a:p>
            <a:pPr marL="182520">
              <a:lnSpc>
                <a:spcPct val="100000"/>
              </a:lnSpc>
            </a:pPr>
            <a:r>
              <a:rPr b="0" lang="es-ES" sz="1600" spc="-1" strike="noStrike">
                <a:solidFill>
                  <a:srgbClr val="000000"/>
                </a:solidFill>
                <a:latin typeface="Arial"/>
              </a:rPr>
              <a:t>Amb els següents màxims:</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51abb6"/>
                </a:solidFill>
                <a:latin typeface="Arial"/>
              </a:rPr>
              <a:t> </a:t>
            </a:r>
            <a:r>
              <a:rPr b="0" lang="es-ES" sz="1600" spc="-1" strike="noStrike">
                <a:solidFill>
                  <a:srgbClr val="51abb6"/>
                </a:solidFill>
                <a:latin typeface="Arial"/>
              </a:rPr>
              <a:t>Conservació</a:t>
            </a:r>
            <a:r>
              <a:rPr b="0" lang="es-ES" sz="1600" spc="-1" strike="noStrike">
                <a:solidFill>
                  <a:srgbClr val="000000"/>
                </a:solidFill>
                <a:latin typeface="Arial"/>
              </a:rPr>
              <a:t>:</a:t>
            </a:r>
            <a:endParaRPr b="0" lang="es-ES" sz="1600" spc="-1" strike="noStrike">
              <a:latin typeface="Arial"/>
            </a:endParaRPr>
          </a:p>
          <a:p>
            <a:pPr marL="182520">
              <a:lnSpc>
                <a:spcPct val="100000"/>
              </a:lnSpc>
            </a:pPr>
            <a:r>
              <a:rPr b="0" lang="es-ES" sz="1600" spc="-1" strike="noStrike">
                <a:solidFill>
                  <a:srgbClr val="000000"/>
                </a:solidFill>
                <a:latin typeface="Arial"/>
              </a:rPr>
              <a:t>Fins a 3.000 €/habitatge i 30 €/m² de local comercial.</a:t>
            </a:r>
            <a:endParaRPr b="0" lang="es-ES" sz="1600" spc="-1" strike="noStrike">
              <a:latin typeface="Arial"/>
            </a:endParaRPr>
          </a:p>
          <a:p>
            <a:pPr marL="182520">
              <a:lnSpc>
                <a:spcPct val="100000"/>
              </a:lnSpc>
            </a:pPr>
            <a:r>
              <a:rPr b="0" lang="es-ES" sz="1600" spc="-1" strike="noStrike">
                <a:solidFill>
                  <a:srgbClr val="000000"/>
                </a:solidFill>
                <a:latin typeface="Arial"/>
              </a:rPr>
              <a:t>Increment per *BIC: 1.000 €/habitatge .</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51abb6"/>
                </a:solidFill>
                <a:latin typeface="Arial"/>
              </a:rPr>
              <a:t> </a:t>
            </a:r>
            <a:r>
              <a:rPr b="0" lang="es-ES" sz="1600" spc="-1" strike="noStrike">
                <a:solidFill>
                  <a:srgbClr val="51abb6"/>
                </a:solidFill>
                <a:latin typeface="Arial"/>
              </a:rPr>
              <a:t>Accessibilitat / Accessibilitat i Conservació:</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000000"/>
                </a:solidFill>
                <a:latin typeface="Arial"/>
              </a:rPr>
              <a:t>Fins a </a:t>
            </a:r>
            <a:r>
              <a:rPr b="1" lang="es-ES" sz="1600" spc="-1" strike="noStrike">
                <a:solidFill>
                  <a:srgbClr val="000000"/>
                </a:solidFill>
                <a:latin typeface="Arial"/>
              </a:rPr>
              <a:t>8.000 €/habitatge i 80 €/m² de local comercial.</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000000"/>
                </a:solidFill>
                <a:latin typeface="Arial"/>
              </a:rPr>
              <a:t>Fins a </a:t>
            </a:r>
            <a:r>
              <a:rPr b="1" lang="es-ES" sz="1600" spc="-1" strike="noStrike">
                <a:solidFill>
                  <a:srgbClr val="000000"/>
                </a:solidFill>
                <a:latin typeface="Arial"/>
              </a:rPr>
              <a:t>14.000 €/habitatge,</a:t>
            </a:r>
            <a:r>
              <a:rPr b="0" lang="es-ES" sz="1600" spc="-1" strike="noStrike">
                <a:solidFill>
                  <a:srgbClr val="000000"/>
                </a:solidFill>
                <a:latin typeface="Arial"/>
              </a:rPr>
              <a:t> si resideix una persona amb discapacitat. Fins a </a:t>
            </a:r>
            <a:r>
              <a:rPr b="1" lang="es-ES" sz="1600" spc="-1" strike="noStrike">
                <a:solidFill>
                  <a:srgbClr val="000000"/>
                </a:solidFill>
                <a:latin typeface="Arial"/>
              </a:rPr>
              <a:t>17.000 €/habitatge,</a:t>
            </a:r>
            <a:r>
              <a:rPr b="0" lang="es-ES" sz="1600" spc="-1" strike="noStrike">
                <a:solidFill>
                  <a:srgbClr val="000000"/>
                </a:solidFill>
                <a:latin typeface="Arial"/>
              </a:rPr>
              <a:t> si persones amb grau més sever de discapacitat. </a:t>
            </a:r>
            <a:endParaRPr b="0" lang="es-ES" sz="1600" spc="-1" strike="noStrike">
              <a:latin typeface="Arial"/>
            </a:endParaRPr>
          </a:p>
          <a:p>
            <a:pPr marL="182520">
              <a:lnSpc>
                <a:spcPct val="100000"/>
              </a:lnSpc>
              <a:buClr>
                <a:srgbClr val="000000"/>
              </a:buClr>
              <a:buSzPct val="45000"/>
              <a:buFont typeface="Wingdings" charset="2"/>
              <a:buChar char=""/>
            </a:pPr>
            <a:r>
              <a:rPr b="0" lang="es-ES" sz="1600" spc="-1" strike="noStrike">
                <a:solidFill>
                  <a:srgbClr val="000000"/>
                </a:solidFill>
                <a:latin typeface="Arial"/>
              </a:rPr>
              <a:t>Increment per BIC: </a:t>
            </a:r>
            <a:r>
              <a:rPr b="1" lang="es-ES" sz="1600" spc="-1" strike="noStrike">
                <a:solidFill>
                  <a:srgbClr val="000000"/>
                </a:solidFill>
                <a:latin typeface="Arial"/>
              </a:rPr>
              <a:t>1.000 €/habitatge.</a:t>
            </a:r>
            <a:endParaRPr b="0" lang="es-ES" sz="1600" spc="-1" strike="noStrike">
              <a:latin typeface="Arial"/>
            </a:endParaRPr>
          </a:p>
          <a:p>
            <a:pPr marL="182520">
              <a:lnSpc>
                <a:spcPct val="100000"/>
              </a:lnSpc>
            </a:pPr>
            <a:endParaRPr b="0" lang="es-ES" sz="1600" spc="-1" strike="noStrike">
              <a:latin typeface="Arial"/>
            </a:endParaRPr>
          </a:p>
          <a:p>
            <a:pPr marL="182520">
              <a:lnSpc>
                <a:spcPct val="100000"/>
              </a:lnSpc>
            </a:pPr>
            <a:r>
              <a:rPr b="1" lang="es-ES" sz="1600" spc="-1" strike="noStrike">
                <a:solidFill>
                  <a:srgbClr val="000000"/>
                </a:solidFill>
                <a:latin typeface="Arial"/>
              </a:rPr>
              <a:t>10% </a:t>
            </a:r>
            <a:r>
              <a:rPr b="0" lang="es-ES" sz="1600" spc="-1" strike="noStrike">
                <a:solidFill>
                  <a:srgbClr val="000000"/>
                </a:solidFill>
                <a:latin typeface="Arial"/>
              </a:rPr>
              <a:t>del cost subvencionable</a:t>
            </a:r>
            <a:endParaRPr b="0" lang="es-ES" sz="1600" spc="-1" strike="noStrike">
              <a:latin typeface="Arial"/>
            </a:endParaRPr>
          </a:p>
          <a:p>
            <a:pPr marL="182520">
              <a:lnSpc>
                <a:spcPct val="100000"/>
              </a:lnSpc>
            </a:pPr>
            <a:r>
              <a:rPr b="0" lang="es-ES" sz="1600" spc="-1" strike="noStrike">
                <a:solidFill>
                  <a:srgbClr val="000000"/>
                </a:solidFill>
                <a:latin typeface="Arial"/>
              </a:rPr>
              <a:t>Fins a </a:t>
            </a:r>
            <a:r>
              <a:rPr b="1" lang="es-ES" sz="1600" spc="-1" strike="noStrike">
                <a:solidFill>
                  <a:srgbClr val="000000"/>
                </a:solidFill>
                <a:latin typeface="Arial"/>
              </a:rPr>
              <a:t>2.000 €/habitatge i 20 €/m² de local comercial.</a:t>
            </a:r>
            <a:endParaRPr b="0" lang="es-ES" sz="1600" spc="-1" strike="noStrike">
              <a:latin typeface="Arial"/>
            </a:endParaRPr>
          </a:p>
        </p:txBody>
      </p:sp>
      <p:sp>
        <p:nvSpPr>
          <p:cNvPr id="125" name="CustomShape 5"/>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000000"/>
                </a:solidFill>
                <a:latin typeface="Arial"/>
              </a:rPr>
              <a:t>Quantia de les ajudes</a:t>
            </a:r>
            <a:endParaRPr b="0" lang="es-ES" sz="4400" spc="-1" strike="noStrike">
              <a:latin typeface="Arial"/>
            </a:endParaRPr>
          </a:p>
        </p:txBody>
      </p:sp>
      <p:sp>
        <p:nvSpPr>
          <p:cNvPr id="126" name="CustomShape 6"/>
          <p:cNvSpPr/>
          <p:nvPr/>
        </p:nvSpPr>
        <p:spPr>
          <a:xfrm>
            <a:off x="360000" y="5425560"/>
            <a:ext cx="1903680" cy="998280"/>
          </a:xfrm>
          <a:prstGeom prst="rect">
            <a:avLst/>
          </a:prstGeom>
          <a:noFill/>
          <a:ln>
            <a:noFill/>
          </a:ln>
        </p:spPr>
        <p:style>
          <a:lnRef idx="0"/>
          <a:fillRef idx="0"/>
          <a:effectRef idx="0"/>
          <a:fontRef idx="minor"/>
        </p:style>
        <p:txBody>
          <a:bodyPr anchor="ctr">
            <a:normAutofit fontScale="80000"/>
          </a:bodyPr>
          <a:p>
            <a:pPr>
              <a:lnSpc>
                <a:spcPct val="90000"/>
              </a:lnSpc>
            </a:pPr>
            <a:endParaRPr b="0" lang="es-ES" sz="1600" spc="-1" strike="noStrike">
              <a:latin typeface="Arial"/>
            </a:endParaRPr>
          </a:p>
          <a:p>
            <a:pPr>
              <a:lnSpc>
                <a:spcPct val="90000"/>
              </a:lnSpc>
            </a:pPr>
            <a:r>
              <a:rPr b="1" lang="es-ES" sz="1600" spc="-1" strike="noStrike">
                <a:solidFill>
                  <a:srgbClr val="51abb6"/>
                </a:solidFill>
                <a:latin typeface="Arial"/>
              </a:rPr>
              <a:t>Tipus i quantia de les ajudes addicionals de la GVA</a:t>
            </a:r>
            <a:endParaRPr b="0" lang="es-ES" sz="1600" spc="-1" strike="noStrike">
              <a:latin typeface="Arial"/>
            </a:endParaRPr>
          </a:p>
        </p:txBody>
      </p:sp>
      <p:sp>
        <p:nvSpPr>
          <p:cNvPr id="127" name="CustomShape 7"/>
          <p:cNvSpPr/>
          <p:nvPr/>
        </p:nvSpPr>
        <p:spPr>
          <a:xfrm>
            <a:off x="136440" y="2970360"/>
            <a:ext cx="2322360" cy="2005200"/>
          </a:xfrm>
          <a:prstGeom prst="rect">
            <a:avLst/>
          </a:prstGeom>
          <a:noFill/>
          <a:ln>
            <a:noFill/>
          </a:ln>
        </p:spPr>
        <p:style>
          <a:lnRef idx="0"/>
          <a:fillRef idx="0"/>
          <a:effectRef idx="0"/>
          <a:fontRef idx="minor"/>
        </p:style>
        <p:txBody>
          <a:bodyPr lIns="90000" rIns="90000" tIns="45000" bIns="45000">
            <a:spAutoFit/>
          </a:bodyPr>
          <a:p>
            <a:pPr marL="182520">
              <a:lnSpc>
                <a:spcPct val="100000"/>
              </a:lnSpc>
            </a:pPr>
            <a:r>
              <a:rPr b="0" lang="es-ES" sz="1400" spc="-1" strike="noStrike">
                <a:solidFill>
                  <a:srgbClr val="000000"/>
                </a:solidFill>
                <a:latin typeface="Arial"/>
              </a:rPr>
              <a:t>La suma de l'ajuda objectiva a la comunitat i les ajudes complementàries que corresponguen als habitatges amb dret a ella no podrà superar l'import global màxim de subvenció de l'edifici.</a:t>
            </a:r>
            <a:endParaRPr b="0" lang="es-ES" sz="1400" spc="-1" strike="noStrike">
              <a:latin typeface="Arial"/>
            </a:endParaRPr>
          </a:p>
        </p:txBody>
      </p:sp>
      <p:sp>
        <p:nvSpPr>
          <p:cNvPr id="128" name="CustomShape 8"/>
          <p:cNvSpPr/>
          <p:nvPr/>
        </p:nvSpPr>
        <p:spPr>
          <a:xfrm flipH="1">
            <a:off x="2315160" y="2240640"/>
            <a:ext cx="45360" cy="3071160"/>
          </a:xfrm>
          <a:prstGeom prst="leftBracket">
            <a:avLst>
              <a:gd name="adj" fmla="val 8333"/>
            </a:avLst>
          </a:prstGeom>
          <a:noFill/>
          <a:ln>
            <a:solidFill>
              <a:schemeClr val="tx1"/>
            </a:solidFill>
          </a:ln>
        </p:spPr>
        <p:style>
          <a:lnRef idx="1">
            <a:schemeClr val="accent1"/>
          </a:lnRef>
          <a:fillRef idx="0">
            <a:schemeClr val="accent1"/>
          </a:fillRef>
          <a:effectRef idx="0">
            <a:schemeClr val="accent1"/>
          </a:effectRef>
          <a:fontRef idx="minor"/>
        </p:style>
      </p:sp>
      <p:sp>
        <p:nvSpPr>
          <p:cNvPr id="129" name="CustomShape 9"/>
          <p:cNvSpPr/>
          <p:nvPr/>
        </p:nvSpPr>
        <p:spPr>
          <a:xfrm>
            <a:off x="2358720" y="5556240"/>
            <a:ext cx="45360" cy="752760"/>
          </a:xfrm>
          <a:prstGeom prst="leftBracket">
            <a:avLst>
              <a:gd name="adj" fmla="val 8333"/>
            </a:avLst>
          </a:prstGeom>
          <a:noFill/>
          <a:ln>
            <a:solidFill>
              <a:schemeClr val="tx1"/>
            </a:solidFil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Imagen 18" descr=""/>
          <p:cNvPicPr/>
          <p:nvPr/>
        </p:nvPicPr>
        <p:blipFill>
          <a:blip r:embed="rId1"/>
          <a:stretch/>
        </p:blipFill>
        <p:spPr>
          <a:xfrm>
            <a:off x="8896320" y="0"/>
            <a:ext cx="3295440" cy="1609200"/>
          </a:xfrm>
          <a:prstGeom prst="rect">
            <a:avLst/>
          </a:prstGeom>
          <a:ln>
            <a:noFill/>
          </a:ln>
        </p:spPr>
      </p:pic>
      <p:sp>
        <p:nvSpPr>
          <p:cNvPr id="131"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132"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a:t>
            </a:r>
            <a:endParaRPr b="0" lang="es-ES" sz="4400" spc="-1" strike="noStrike">
              <a:latin typeface="Arial"/>
            </a:endParaRPr>
          </a:p>
        </p:txBody>
      </p:sp>
      <p:pic>
        <p:nvPicPr>
          <p:cNvPr id="133" name="Imagen 17" descr=""/>
          <p:cNvPicPr/>
          <p:nvPr/>
        </p:nvPicPr>
        <p:blipFill>
          <a:blip r:embed="rId2"/>
          <a:stretch/>
        </p:blipFill>
        <p:spPr>
          <a:xfrm>
            <a:off x="9311760" y="4559040"/>
            <a:ext cx="2272680" cy="2298600"/>
          </a:xfrm>
          <a:prstGeom prst="rect">
            <a:avLst/>
          </a:prstGeom>
          <a:ln>
            <a:noFill/>
          </a:ln>
        </p:spPr>
      </p:pic>
      <p:sp>
        <p:nvSpPr>
          <p:cNvPr id="134" name="CustomShape 3"/>
          <p:cNvSpPr/>
          <p:nvPr/>
        </p:nvSpPr>
        <p:spPr>
          <a:xfrm>
            <a:off x="938520" y="2313000"/>
            <a:ext cx="5884560" cy="3768840"/>
          </a:xfrm>
          <a:prstGeom prst="rect">
            <a:avLst/>
          </a:prstGeom>
          <a:noFill/>
          <a:ln>
            <a:noFill/>
          </a:ln>
        </p:spPr>
        <p:style>
          <a:lnRef idx="0"/>
          <a:fillRef idx="0"/>
          <a:effectRef idx="0"/>
          <a:fontRef idx="minor"/>
        </p:style>
        <p:txBody>
          <a:bodyPr lIns="90000" rIns="90000" tIns="46800" bIns="46800">
            <a:spAutoFit/>
          </a:bodyPr>
          <a:p>
            <a:pPr algn="just">
              <a:lnSpc>
                <a:spcPct val="100000"/>
              </a:lnSpc>
            </a:pPr>
            <a:r>
              <a:rPr b="1" lang="es-ES" sz="1500" spc="-1" strike="noStrike">
                <a:solidFill>
                  <a:srgbClr val="000000"/>
                </a:solidFill>
                <a:latin typeface="Arial"/>
                <a:ea typeface="WenQuanYi Micro Hei"/>
              </a:rPr>
              <a:t>Conservació</a:t>
            </a:r>
            <a:endParaRPr b="0" lang="es-ES" sz="1500" spc="-1" strike="noStrike">
              <a:latin typeface="Arial"/>
            </a:endParaRPr>
          </a:p>
          <a:p>
            <a:pPr algn="just">
              <a:lnSpc>
                <a:spcPct val="100000"/>
              </a:lnSpc>
            </a:pPr>
            <a:endParaRPr b="0" lang="es-ES" sz="1500" spc="-1" strike="noStrike">
              <a:latin typeface="Arial"/>
            </a:endParaRPr>
          </a:p>
          <a:p>
            <a:pPr algn="just">
              <a:lnSpc>
                <a:spcPct val="100000"/>
              </a:lnSpc>
            </a:pPr>
            <a:r>
              <a:rPr b="0" lang="es-ES" sz="1500" spc="-1" strike="noStrike">
                <a:solidFill>
                  <a:srgbClr val="000000"/>
                </a:solidFill>
                <a:latin typeface="Arial"/>
                <a:ea typeface="WenQuanYi Micro Hei"/>
              </a:rPr>
              <a:t>-Actuació urgent en estructura, façanes,</a:t>
            </a:r>
            <a:endParaRPr b="0" lang="es-ES" sz="1500" spc="-1" strike="noStrike">
              <a:latin typeface="Arial"/>
            </a:endParaRPr>
          </a:p>
          <a:p>
            <a:pPr algn="just">
              <a:lnSpc>
                <a:spcPct val="100000"/>
              </a:lnSpc>
            </a:pP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mitgeres o coberta segons IEEV.CV: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3 </a:t>
            </a:r>
            <a:endParaRPr b="0" lang="es-ES" sz="1500" spc="-1" strike="noStrike">
              <a:latin typeface="Arial"/>
            </a:endParaRPr>
          </a:p>
          <a:p>
            <a:pPr algn="just">
              <a:lnSpc>
                <a:spcPct val="100000"/>
              </a:lnSpc>
            </a:pPr>
            <a:r>
              <a:rPr b="0" lang="es-ES" sz="1500" spc="-1" strike="noStrike">
                <a:solidFill>
                  <a:srgbClr val="000000"/>
                </a:solidFill>
                <a:latin typeface="Arial"/>
                <a:ea typeface="WenQuanYi Micro Hei"/>
              </a:rPr>
              <a:t>-Actuació urgent en altres elements segons IEEV.CV: </a:t>
            </a:r>
            <a:r>
              <a:rPr b="1"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1</a:t>
            </a:r>
            <a:endParaRPr b="0" lang="es-ES" sz="1500" spc="-1" strike="noStrike">
              <a:latin typeface="Arial"/>
            </a:endParaRPr>
          </a:p>
          <a:p>
            <a:pPr marL="268200" algn="just">
              <a:lnSpc>
                <a:spcPct val="100000"/>
              </a:lnSpc>
            </a:pPr>
            <a:endParaRPr b="0" lang="es-ES" sz="1500" spc="-1" strike="noStrike">
              <a:latin typeface="Arial"/>
            </a:endParaRPr>
          </a:p>
          <a:p>
            <a:pPr marL="360" algn="just">
              <a:lnSpc>
                <a:spcPct val="100000"/>
              </a:lnSpc>
              <a:spcBef>
                <a:spcPts val="300"/>
              </a:spcBef>
            </a:pPr>
            <a:r>
              <a:rPr b="1" lang="es-ES" sz="1500" spc="-1" strike="noStrike">
                <a:solidFill>
                  <a:srgbClr val="000000"/>
                </a:solidFill>
                <a:latin typeface="Arial"/>
                <a:ea typeface="WenQuanYi Micro Hei"/>
              </a:rPr>
              <a:t>Seguretat d'utilització i de l'accessibilitat </a:t>
            </a:r>
            <a:endParaRPr b="0" lang="es-ES" sz="1500" spc="-1" strike="noStrike">
              <a:latin typeface="Arial"/>
            </a:endParaRPr>
          </a:p>
          <a:p>
            <a:pPr marL="268200" algn="just">
              <a:lnSpc>
                <a:spcPct val="100000"/>
              </a:lnSpc>
            </a:pPr>
            <a:r>
              <a:rPr b="0" lang="es-ES" sz="1500" spc="-1" strike="noStrike">
                <a:solidFill>
                  <a:srgbClr val="000000"/>
                </a:solidFill>
                <a:latin typeface="Arial"/>
                <a:ea typeface="WenQuanYi Micro Hei"/>
              </a:rPr>
              <a:t>-Instal·lació d'ascensors: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a:t>
            </a:r>
            <a:r>
              <a:rPr b="0" lang="es-ES" sz="1500" spc="-1" strike="noStrike">
                <a:solidFill>
                  <a:srgbClr val="000000"/>
                </a:solidFill>
                <a:latin typeface="Arial"/>
                <a:ea typeface="WenQuanYi Micro Hei"/>
              </a:rPr>
              <a:t>                          4</a:t>
            </a:r>
            <a:endParaRPr b="0" lang="es-ES" sz="1500" spc="-1" strike="noStrike">
              <a:latin typeface="Arial"/>
            </a:endParaRPr>
          </a:p>
          <a:p>
            <a:pPr marL="268200" algn="just">
              <a:lnSpc>
                <a:spcPct val="100000"/>
              </a:lnSpc>
            </a:pPr>
            <a:r>
              <a:rPr b="0" lang="es-ES" sz="1500" spc="-1" strike="noStrike">
                <a:solidFill>
                  <a:srgbClr val="000000"/>
                </a:solidFill>
                <a:latin typeface="Arial"/>
                <a:ea typeface="WenQuanYi Micro Hei"/>
              </a:rPr>
              <a:t>-Obres de millora de l'accessibilitat de l'edificació:               2</a:t>
            </a:r>
            <a:endParaRPr b="0" lang="es-ES" sz="1500" spc="-1" strike="noStrike">
              <a:latin typeface="Arial"/>
            </a:endParaRPr>
          </a:p>
          <a:p>
            <a:pPr marL="360" algn="just">
              <a:lnSpc>
                <a:spcPct val="100000"/>
              </a:lnSpc>
              <a:spcBef>
                <a:spcPts val="300"/>
              </a:spcBef>
            </a:pPr>
            <a:endParaRPr b="0" lang="es-ES" sz="1500" spc="-1" strike="noStrike">
              <a:latin typeface="Arial"/>
            </a:endParaRPr>
          </a:p>
          <a:p>
            <a:pPr marL="360" algn="just">
              <a:lnSpc>
                <a:spcPct val="100000"/>
              </a:lnSpc>
              <a:spcBef>
                <a:spcPts val="300"/>
              </a:spcBef>
            </a:pPr>
            <a:r>
              <a:rPr b="1" lang="es-ES" sz="1500" spc="-1" strike="noStrike">
                <a:solidFill>
                  <a:srgbClr val="000000"/>
                </a:solidFill>
                <a:latin typeface="Arial"/>
                <a:ea typeface="WenQuanYi Micro Hei"/>
              </a:rPr>
              <a:t>Qualitat constructiva</a:t>
            </a:r>
            <a:endParaRPr b="0" lang="es-ES" sz="1500" spc="-1" strike="noStrike">
              <a:latin typeface="Arial"/>
            </a:endParaRPr>
          </a:p>
          <a:p>
            <a:pPr marL="264960" algn="just">
              <a:lnSpc>
                <a:spcPct val="100000"/>
              </a:lnSpc>
            </a:pPr>
            <a:r>
              <a:rPr b="0" lang="es-ES" sz="1400" spc="-1" strike="noStrike">
                <a:solidFill>
                  <a:srgbClr val="000000"/>
                </a:solidFill>
                <a:latin typeface="Arial"/>
                <a:ea typeface="WenQuanYi Micro Hei"/>
              </a:rPr>
              <a:t>- En edificis amb categoria constructiva cadastral 7, 8, o 9</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7</a:t>
            </a:r>
            <a:endParaRPr b="0" lang="es-ES" sz="1400" spc="-1" strike="noStrike">
              <a:latin typeface="Arial"/>
            </a:endParaRPr>
          </a:p>
          <a:p>
            <a:pPr marL="264960" algn="just">
              <a:lnSpc>
                <a:spcPct val="100000"/>
              </a:lnSpc>
            </a:pPr>
            <a:r>
              <a:rPr b="0" lang="es-ES" sz="1400" spc="-1" strike="noStrike">
                <a:solidFill>
                  <a:srgbClr val="000000"/>
                </a:solidFill>
                <a:latin typeface="Arial"/>
                <a:ea typeface="WenQuanYi Micro Hei"/>
              </a:rPr>
              <a:t>- En edificis amb categoria constructiva cadastral 6:</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5 </a:t>
            </a:r>
            <a:endParaRPr b="0" lang="es-ES" sz="1400" spc="-1" strike="noStrike">
              <a:latin typeface="Arial"/>
            </a:endParaRPr>
          </a:p>
          <a:p>
            <a:pPr marL="264960" algn="just">
              <a:lnSpc>
                <a:spcPct val="100000"/>
              </a:lnSpc>
            </a:pPr>
            <a:r>
              <a:rPr b="0" lang="es-ES" sz="1400" spc="-1" strike="noStrike">
                <a:solidFill>
                  <a:srgbClr val="000000"/>
                </a:solidFill>
                <a:latin typeface="Arial"/>
                <a:ea typeface="WenQuanYi Micro Hei"/>
              </a:rPr>
              <a:t>- En edificis amb categoria constructiva cadastral 5:</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3</a:t>
            </a:r>
            <a:endParaRPr b="0" lang="es-ES" sz="1400" spc="-1" strike="noStrike">
              <a:latin typeface="Arial"/>
            </a:endParaRPr>
          </a:p>
          <a:p>
            <a:pPr marL="264960" algn="just">
              <a:lnSpc>
                <a:spcPct val="100000"/>
              </a:lnSpc>
            </a:pPr>
            <a:r>
              <a:rPr b="0" lang="es-ES" sz="1400" spc="-1" strike="noStrike">
                <a:solidFill>
                  <a:srgbClr val="000000"/>
                </a:solidFill>
                <a:latin typeface="Arial"/>
                <a:ea typeface="WenQuanYi Micro Hei"/>
              </a:rPr>
              <a:t>- En edificis amb categoria constructiva cadastral  4:</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2</a:t>
            </a:r>
            <a:endParaRPr b="0" lang="es-ES" sz="1400" spc="-1" strike="noStrike">
              <a:latin typeface="Arial"/>
            </a:endParaRPr>
          </a:p>
          <a:p>
            <a:pPr marL="264960" algn="just">
              <a:lnSpc>
                <a:spcPct val="100000"/>
              </a:lnSpc>
            </a:pPr>
            <a:r>
              <a:rPr b="0" lang="es-ES" sz="1400" spc="-1" strike="noStrike">
                <a:solidFill>
                  <a:srgbClr val="000000"/>
                </a:solidFill>
                <a:latin typeface="Arial"/>
                <a:ea typeface="WenQuanYi Micro Hei"/>
              </a:rPr>
              <a:t>- En edificis amb categoria constructiva cadastral  1, 2, o 3:</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1 </a:t>
            </a:r>
            <a:endParaRPr b="0" lang="es-ES" sz="1400" spc="-1" strike="noStrike">
              <a:latin typeface="Arial"/>
            </a:endParaRPr>
          </a:p>
        </p:txBody>
      </p:sp>
      <p:sp>
        <p:nvSpPr>
          <p:cNvPr id="135" name="CustomShape 4"/>
          <p:cNvSpPr/>
          <p:nvPr/>
        </p:nvSpPr>
        <p:spPr>
          <a:xfrm>
            <a:off x="938520" y="1609560"/>
            <a:ext cx="1069380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2800" spc="-1" strike="noStrike">
                <a:solidFill>
                  <a:srgbClr val="000000"/>
                </a:solidFill>
                <a:latin typeface="Arial"/>
              </a:rPr>
              <a:t>Criterios de adjudicación</a:t>
            </a:r>
            <a:endParaRPr b="0" lang="es-ES" sz="2800" spc="-1" strike="noStrike">
              <a:latin typeface="Arial"/>
            </a:endParaRPr>
          </a:p>
        </p:txBody>
      </p:sp>
      <p:sp>
        <p:nvSpPr>
          <p:cNvPr id="136" name="CustomShape 5"/>
          <p:cNvSpPr/>
          <p:nvPr/>
        </p:nvSpPr>
        <p:spPr>
          <a:xfrm>
            <a:off x="6958080" y="1827000"/>
            <a:ext cx="5065920" cy="3716280"/>
          </a:xfrm>
          <a:prstGeom prst="rect">
            <a:avLst/>
          </a:prstGeom>
          <a:noFill/>
          <a:ln>
            <a:noFill/>
          </a:ln>
        </p:spPr>
        <p:style>
          <a:lnRef idx="0"/>
          <a:fillRef idx="0"/>
          <a:effectRef idx="0"/>
          <a:fontRef idx="minor"/>
        </p:style>
        <p:txBody>
          <a:bodyPr lIns="90000" rIns="90000" tIns="46800" bIns="46800">
            <a:spAutoFit/>
          </a:bodyPr>
          <a:p>
            <a:pPr algn="just">
              <a:lnSpc>
                <a:spcPct val="100000"/>
              </a:lnSpc>
            </a:pPr>
            <a:endParaRPr b="0" lang="es-ES" sz="1800" spc="-1" strike="noStrike">
              <a:latin typeface="Arial"/>
            </a:endParaRPr>
          </a:p>
          <a:p>
            <a:pPr algn="just">
              <a:lnSpc>
                <a:spcPct val="100000"/>
              </a:lnSpc>
            </a:pPr>
            <a:r>
              <a:rPr b="1" lang="es-ES" sz="1400" spc="-1" strike="noStrike" u="dotted">
                <a:solidFill>
                  <a:srgbClr val="000000"/>
                </a:solidFill>
                <a:uFillTx/>
                <a:latin typeface="Arial"/>
                <a:ea typeface="WenQuanYi Micro Hei"/>
              </a:rPr>
              <a:t>Núm. d'habitatges amb ingressos inferiors</a:t>
            </a:r>
            <a:endParaRPr b="0" lang="es-ES" sz="1400" spc="-1" strike="noStrike">
              <a:latin typeface="Arial"/>
            </a:endParaRPr>
          </a:p>
          <a:p>
            <a:pPr algn="just">
              <a:lnSpc>
                <a:spcPct val="100000"/>
              </a:lnSpc>
            </a:pPr>
            <a:r>
              <a:rPr b="1" lang="es-ES" sz="1400" spc="-1" strike="noStrike" u="dotted">
                <a:solidFill>
                  <a:srgbClr val="000000"/>
                </a:solidFill>
                <a:uFillTx/>
                <a:latin typeface="Arial"/>
                <a:ea typeface="WenQuanYi Micro Hei"/>
              </a:rPr>
              <a:t>a 3 vegades el *IPREM, edificis ≥ 6 habitatges</a:t>
            </a:r>
            <a:endParaRPr b="0" lang="es-ES" sz="1400" spc="-1" strike="noStrike">
              <a:latin typeface="Arial"/>
            </a:endParaRPr>
          </a:p>
          <a:p>
            <a:pPr algn="just">
              <a:lnSpc>
                <a:spcPct val="100000"/>
              </a:lnSpc>
            </a:pP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-Inferior al 20% dels habitatges de l'edifici: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1</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-Entre el 20% i per davall del 40%: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3</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-Entre el 40% i per davall del 70%: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5</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-Igual o superior al 70%: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7</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 </a:t>
            </a:r>
            <a:endParaRPr b="0" lang="es-ES" sz="1400" spc="-1" strike="noStrike">
              <a:latin typeface="Arial"/>
            </a:endParaRPr>
          </a:p>
          <a:p>
            <a:pPr algn="just">
              <a:lnSpc>
                <a:spcPct val="100000"/>
              </a:lnSpc>
            </a:pPr>
            <a:r>
              <a:rPr b="1" lang="es-ES" sz="1400" spc="-1" strike="noStrike" u="dotted">
                <a:solidFill>
                  <a:srgbClr val="000000"/>
                </a:solidFill>
                <a:uFillTx/>
                <a:latin typeface="Arial"/>
                <a:ea typeface="WenQuanYi Micro Hei"/>
              </a:rPr>
              <a:t>Núm. d'habitatges amb ingressos inferiors</a:t>
            </a:r>
            <a:endParaRPr b="0" lang="es-ES" sz="1400" spc="-1" strike="noStrike">
              <a:latin typeface="Arial"/>
            </a:endParaRPr>
          </a:p>
          <a:p>
            <a:pPr algn="just">
              <a:lnSpc>
                <a:spcPct val="100000"/>
              </a:lnSpc>
            </a:pPr>
            <a:r>
              <a:rPr b="1" lang="es-ES" sz="1400" spc="-1" strike="noStrike" u="dotted">
                <a:solidFill>
                  <a:srgbClr val="000000"/>
                </a:solidFill>
                <a:uFillTx/>
                <a:latin typeface="Arial"/>
                <a:ea typeface="WenQuanYi Micro Hei"/>
              </a:rPr>
              <a:t>a 3 vegades el IPREM, edificis &lt; 6 habitatges</a:t>
            </a:r>
            <a:endParaRPr b="0" lang="es-ES" sz="1400" spc="-1" strike="noStrike">
              <a:latin typeface="Arial"/>
            </a:endParaRPr>
          </a:p>
          <a:p>
            <a:pPr algn="just">
              <a:lnSpc>
                <a:spcPct val="100000"/>
              </a:lnSpc>
            </a:pP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-Un habitatge :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1</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-Dos habitatges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2</a:t>
            </a:r>
            <a:endParaRPr b="0" lang="es-ES" sz="1400" spc="-1" strike="noStrike">
              <a:latin typeface="Arial"/>
            </a:endParaRPr>
          </a:p>
          <a:p>
            <a:pPr algn="just">
              <a:lnSpc>
                <a:spcPct val="100000"/>
              </a:lnSpc>
            </a:pPr>
            <a:r>
              <a:rPr b="0" lang="es-ES" sz="1400" spc="-1" strike="noStrike" u="dotted">
                <a:solidFill>
                  <a:srgbClr val="000000"/>
                </a:solidFill>
                <a:uFillTx/>
                <a:latin typeface="Arial"/>
                <a:ea typeface="WenQuanYi Micro Hei"/>
              </a:rPr>
              <a:t>-Tres o més habitatges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4</a:t>
            </a:r>
            <a:endParaRPr b="0" lang="es-ES" sz="1400" spc="-1" strike="noStrike">
              <a:latin typeface="Arial"/>
            </a:endParaRPr>
          </a:p>
          <a:p>
            <a:pPr algn="just">
              <a:lnSpc>
                <a:spcPct val="100000"/>
              </a:lnSpc>
            </a:pPr>
            <a:endParaRPr b="0" lang="es-ES" sz="1400" spc="-1" strike="noStrike">
              <a:latin typeface="Arial"/>
            </a:endParaRPr>
          </a:p>
          <a:p>
            <a:pPr algn="just">
              <a:lnSpc>
                <a:spcPct val="100000"/>
              </a:lnSpc>
            </a:pPr>
            <a:r>
              <a:rPr b="1" lang="es-ES" sz="1400" spc="-1" strike="noStrike" u="dotted">
                <a:solidFill>
                  <a:srgbClr val="000000"/>
                </a:solidFill>
                <a:uFillTx/>
                <a:latin typeface="Arial"/>
                <a:ea typeface="WenQuanYi Micro Hei"/>
              </a:rPr>
              <a:t>Bé d'Interés Cultural o catalogats </a:t>
            </a:r>
            <a:r>
              <a:rPr b="1"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	</a:t>
            </a:r>
            <a:r>
              <a:rPr b="0" lang="es-ES" sz="1400" spc="-1" strike="noStrike" u="dotted">
                <a:solidFill>
                  <a:srgbClr val="000000"/>
                </a:solidFill>
                <a:uFillTx/>
                <a:latin typeface="Arial"/>
                <a:ea typeface="WenQuanYi Micro Hei"/>
              </a:rPr>
              <a:t>1</a:t>
            </a:r>
            <a:endParaRPr b="0" lang="es-ES" sz="1400" spc="-1" strike="noStrike">
              <a:latin typeface="Arial"/>
            </a:endParaRPr>
          </a:p>
        </p:txBody>
      </p:sp>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 descr=""/>
          <p:cNvPicPr/>
          <p:nvPr/>
        </p:nvPicPr>
        <p:blipFill>
          <a:blip r:embed="rId1"/>
          <a:stretch/>
        </p:blipFill>
        <p:spPr>
          <a:xfrm>
            <a:off x="3528000" y="360"/>
            <a:ext cx="4876560" cy="6857640"/>
          </a:xfrm>
          <a:prstGeom prst="rect">
            <a:avLst/>
          </a:prstGeom>
          <a:ln>
            <a:noFill/>
          </a:ln>
        </p:spPr>
      </p:pic>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 name="" descr=""/>
          <p:cNvPicPr/>
          <p:nvPr/>
        </p:nvPicPr>
        <p:blipFill>
          <a:blip r:embed="rId1"/>
          <a:stretch/>
        </p:blipFill>
        <p:spPr>
          <a:xfrm>
            <a:off x="14040" y="418320"/>
            <a:ext cx="12191760" cy="6033600"/>
          </a:xfrm>
          <a:prstGeom prst="rect">
            <a:avLst/>
          </a:prstGeom>
          <a:ln>
            <a:noFill/>
          </a:ln>
        </p:spPr>
      </p:pic>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CustomShape 1"/>
          <p:cNvSpPr/>
          <p:nvPr/>
        </p:nvSpPr>
        <p:spPr>
          <a:xfrm>
            <a:off x="929880" y="4890960"/>
            <a:ext cx="2072880" cy="1551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000000"/>
                </a:solidFill>
                <a:latin typeface="Arial"/>
              </a:rPr>
              <a:t>Renhata</a:t>
            </a:r>
            <a:endParaRPr b="0" lang="es-ES" sz="24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4 M€ aprox.</a:t>
            </a:r>
            <a:endParaRPr b="0" lang="es-ES" sz="16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Abril</a:t>
            </a:r>
            <a:endParaRPr b="0" lang="es-ES" sz="16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Reforma int.</a:t>
            </a:r>
            <a:endParaRPr b="0" lang="es-ES" sz="1600" spc="-1" strike="noStrike">
              <a:latin typeface="Arial"/>
            </a:endParaRPr>
          </a:p>
          <a:p>
            <a:pPr marL="457200">
              <a:lnSpc>
                <a:spcPct val="100000"/>
              </a:lnSpc>
            </a:pPr>
            <a:endParaRPr b="0" lang="es-ES" sz="1600" spc="-1" strike="noStrike">
              <a:latin typeface="Arial"/>
            </a:endParaRPr>
          </a:p>
        </p:txBody>
      </p:sp>
      <p:sp>
        <p:nvSpPr>
          <p:cNvPr id="50" name="CustomShape 2"/>
          <p:cNvSpPr/>
          <p:nvPr/>
        </p:nvSpPr>
        <p:spPr>
          <a:xfrm>
            <a:off x="2625840" y="4890960"/>
            <a:ext cx="2072880" cy="1551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000000"/>
                </a:solidFill>
                <a:latin typeface="Arial"/>
              </a:rPr>
              <a:t>IEEV.CV</a:t>
            </a:r>
            <a:endParaRPr b="0" lang="es-ES" sz="24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2 M€</a:t>
            </a:r>
            <a:endParaRPr b="0" lang="es-ES" sz="16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Maig</a:t>
            </a:r>
            <a:endParaRPr b="0" lang="es-ES" sz="1600" spc="-1" strike="noStrike">
              <a:latin typeface="Arial"/>
            </a:endParaRPr>
          </a:p>
          <a:p>
            <a:pPr marL="343080" indent="-342720">
              <a:lnSpc>
                <a:spcPct val="100000"/>
              </a:lnSpc>
              <a:buClr>
                <a:srgbClr val="000000"/>
              </a:buClr>
              <a:buFont typeface="Arial"/>
              <a:buChar char="•"/>
            </a:pPr>
            <a:r>
              <a:rPr b="0" lang="es-ES" sz="1600" spc="-1" strike="noStrike">
                <a:solidFill>
                  <a:srgbClr val="000000"/>
                </a:solidFill>
                <a:latin typeface="Arial"/>
              </a:rPr>
              <a:t>Foment</a:t>
            </a:r>
            <a:endParaRPr b="0" lang="es-ES" sz="1600" spc="-1" strike="noStrike">
              <a:latin typeface="Arial"/>
            </a:endParaRPr>
          </a:p>
          <a:p>
            <a:pPr marL="457200">
              <a:lnSpc>
                <a:spcPct val="100000"/>
              </a:lnSpc>
            </a:pPr>
            <a:endParaRPr b="0" lang="es-ES" sz="1600" spc="-1" strike="noStrike">
              <a:latin typeface="Arial"/>
            </a:endParaRPr>
          </a:p>
        </p:txBody>
      </p:sp>
      <p:sp>
        <p:nvSpPr>
          <p:cNvPr id="51" name="CustomShape 3"/>
          <p:cNvSpPr/>
          <p:nvPr/>
        </p:nvSpPr>
        <p:spPr>
          <a:xfrm>
            <a:off x="4355640" y="4890960"/>
            <a:ext cx="2072880" cy="1644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808080"/>
                </a:solidFill>
                <a:latin typeface="Arial"/>
              </a:rPr>
              <a:t>Re. En.</a:t>
            </a:r>
            <a:endParaRPr b="0" lang="es-ES" sz="2400" spc="-1" strike="noStrike">
              <a:latin typeface="Arial"/>
            </a:endParaRPr>
          </a:p>
          <a:p>
            <a:pPr marL="343080" indent="-342720">
              <a:lnSpc>
                <a:spcPct val="100000"/>
              </a:lnSpc>
              <a:buClr>
                <a:srgbClr val="808080"/>
              </a:buClr>
              <a:buFont typeface="Arial"/>
              <a:buChar char="•"/>
            </a:pPr>
            <a:r>
              <a:rPr b="0" lang="es-ES" sz="1800" spc="-1" strike="noStrike">
                <a:solidFill>
                  <a:srgbClr val="808080"/>
                </a:solidFill>
                <a:latin typeface="Arial"/>
              </a:rPr>
              <a:t>Fondos EU</a:t>
            </a:r>
            <a:endParaRPr b="0" lang="es-ES" sz="1800" spc="-1" strike="noStrike">
              <a:latin typeface="Arial"/>
            </a:endParaRPr>
          </a:p>
          <a:p>
            <a:pPr marL="343080" indent="-342720">
              <a:lnSpc>
                <a:spcPct val="100000"/>
              </a:lnSpc>
              <a:buClr>
                <a:srgbClr val="808080"/>
              </a:buClr>
              <a:buFont typeface="Arial"/>
              <a:buChar char="•"/>
            </a:pPr>
            <a:r>
              <a:rPr b="0" lang="es-ES" sz="1800" spc="-1" strike="noStrike">
                <a:solidFill>
                  <a:srgbClr val="808080"/>
                </a:solidFill>
                <a:latin typeface="Arial"/>
              </a:rPr>
              <a:t>3º trimestre</a:t>
            </a:r>
            <a:endParaRPr b="0" lang="es-ES" sz="1800" spc="-1" strike="noStrike">
              <a:latin typeface="Arial"/>
            </a:endParaRPr>
          </a:p>
          <a:p>
            <a:pPr marL="343080" indent="-342720">
              <a:lnSpc>
                <a:spcPct val="100000"/>
              </a:lnSpc>
              <a:buClr>
                <a:srgbClr val="808080"/>
              </a:buClr>
              <a:buFont typeface="Arial"/>
              <a:buChar char="•"/>
            </a:pPr>
            <a:r>
              <a:rPr b="0" lang="es-ES" sz="1800" spc="-1" strike="noStrike">
                <a:solidFill>
                  <a:srgbClr val="808080"/>
                </a:solidFill>
                <a:latin typeface="Arial"/>
              </a:rPr>
              <a:t>RE+CA</a:t>
            </a:r>
            <a:endParaRPr b="0" lang="es-ES" sz="1800" spc="-1" strike="noStrike">
              <a:latin typeface="Arial"/>
            </a:endParaRPr>
          </a:p>
          <a:p>
            <a:pPr marL="457200">
              <a:lnSpc>
                <a:spcPct val="100000"/>
              </a:lnSpc>
            </a:pPr>
            <a:endParaRPr b="0" lang="es-ES" sz="1800" spc="-1" strike="noStrike">
              <a:latin typeface="Arial"/>
            </a:endParaRPr>
          </a:p>
        </p:txBody>
      </p:sp>
      <p:sp>
        <p:nvSpPr>
          <p:cNvPr id="52" name="CustomShape 4"/>
          <p:cNvSpPr/>
          <p:nvPr/>
        </p:nvSpPr>
        <p:spPr>
          <a:xfrm>
            <a:off x="6121440" y="4890960"/>
            <a:ext cx="2072880" cy="1644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000000"/>
                </a:solidFill>
                <a:latin typeface="Arial"/>
              </a:rPr>
              <a:t>Con. y acc.</a:t>
            </a:r>
            <a:endParaRPr b="0" lang="es-ES" sz="24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20 M€ aprox.</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Juny </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RH-CA</a:t>
            </a:r>
            <a:endParaRPr b="0" lang="es-ES" sz="1800" spc="-1" strike="noStrike">
              <a:latin typeface="Arial"/>
            </a:endParaRPr>
          </a:p>
          <a:p>
            <a:pPr marL="457200">
              <a:lnSpc>
                <a:spcPct val="100000"/>
              </a:lnSpc>
            </a:pPr>
            <a:endParaRPr b="0" lang="es-ES" sz="1800" spc="-1" strike="noStrike">
              <a:latin typeface="Arial"/>
            </a:endParaRPr>
          </a:p>
        </p:txBody>
      </p:sp>
      <p:sp>
        <p:nvSpPr>
          <p:cNvPr id="53" name="CustomShape 5"/>
          <p:cNvSpPr/>
          <p:nvPr/>
        </p:nvSpPr>
        <p:spPr>
          <a:xfrm>
            <a:off x="7886880" y="4890960"/>
            <a:ext cx="2072880" cy="1644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000000"/>
                </a:solidFill>
                <a:latin typeface="Arial"/>
              </a:rPr>
              <a:t>Rec. llars</a:t>
            </a:r>
            <a:endParaRPr b="0" lang="es-ES" sz="24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5 M€</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Juny </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RH hab. mun.</a:t>
            </a:r>
            <a:endParaRPr b="0" lang="es-ES" sz="1800" spc="-1" strike="noStrike">
              <a:latin typeface="Arial"/>
            </a:endParaRPr>
          </a:p>
          <a:p>
            <a:pPr marL="457200">
              <a:lnSpc>
                <a:spcPct val="100000"/>
              </a:lnSpc>
            </a:pPr>
            <a:endParaRPr b="0" lang="es-ES" sz="1800" spc="-1" strike="noStrike">
              <a:latin typeface="Arial"/>
            </a:endParaRPr>
          </a:p>
        </p:txBody>
      </p:sp>
      <p:sp>
        <p:nvSpPr>
          <p:cNvPr id="54" name="CustomShape 6"/>
          <p:cNvSpPr/>
          <p:nvPr/>
        </p:nvSpPr>
        <p:spPr>
          <a:xfrm>
            <a:off x="9678240" y="4890960"/>
            <a:ext cx="2072880" cy="1644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400" spc="-1" strike="noStrike">
                <a:solidFill>
                  <a:srgbClr val="000000"/>
                </a:solidFill>
                <a:latin typeface="Arial"/>
              </a:rPr>
              <a:t>Conviure</a:t>
            </a:r>
            <a:endParaRPr b="0" lang="es-ES" sz="24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25 M€</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Juny </a:t>
            </a:r>
            <a:endParaRPr b="0" lang="es-ES" sz="1800" spc="-1" strike="noStrike">
              <a:latin typeface="Arial"/>
            </a:endParaRPr>
          </a:p>
          <a:p>
            <a:pPr marL="343080" indent="-342720">
              <a:lnSpc>
                <a:spcPct val="100000"/>
              </a:lnSpc>
              <a:buClr>
                <a:srgbClr val="000000"/>
              </a:buClr>
              <a:buFont typeface="Arial"/>
              <a:buChar char="•"/>
            </a:pPr>
            <a:r>
              <a:rPr b="0" lang="es-ES" sz="1800" spc="-1" strike="noStrike">
                <a:solidFill>
                  <a:srgbClr val="000000"/>
                </a:solidFill>
                <a:latin typeface="Arial"/>
              </a:rPr>
              <a:t>RE y RU</a:t>
            </a:r>
            <a:endParaRPr b="0" lang="es-ES" sz="1800" spc="-1" strike="noStrike">
              <a:latin typeface="Arial"/>
            </a:endParaRPr>
          </a:p>
          <a:p>
            <a:pPr marL="457200">
              <a:lnSpc>
                <a:spcPct val="100000"/>
              </a:lnSpc>
            </a:pPr>
            <a:endParaRPr b="0" lang="es-ES" sz="1800" spc="-1" strike="noStrike">
              <a:latin typeface="Arial"/>
            </a:endParaRPr>
          </a:p>
        </p:txBody>
      </p:sp>
      <p:pic>
        <p:nvPicPr>
          <p:cNvPr id="55" name="" descr=""/>
          <p:cNvPicPr/>
          <p:nvPr/>
        </p:nvPicPr>
        <p:blipFill>
          <a:blip r:embed="rId1"/>
          <a:srcRect l="0" t="0" r="-542" b="28170"/>
          <a:stretch/>
        </p:blipFill>
        <p:spPr>
          <a:xfrm>
            <a:off x="7560" y="504000"/>
            <a:ext cx="12016440" cy="4031640"/>
          </a:xfrm>
          <a:prstGeom prst="rect">
            <a:avLst/>
          </a:prstGeom>
          <a:ln>
            <a:noFill/>
          </a:ln>
        </p:spPr>
      </p:pic>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 name="Imagen 3" descr=""/>
          <p:cNvPicPr/>
          <p:nvPr/>
        </p:nvPicPr>
        <p:blipFill>
          <a:blip r:embed="rId1"/>
          <a:srcRect l="50560" t="8751" r="1418" b="13818"/>
          <a:stretch/>
        </p:blipFill>
        <p:spPr>
          <a:xfrm>
            <a:off x="938520" y="1494720"/>
            <a:ext cx="9595080" cy="4624560"/>
          </a:xfrm>
          <a:prstGeom prst="rect">
            <a:avLst/>
          </a:prstGeom>
          <a:ln>
            <a:noFill/>
          </a:ln>
          <a:effectLst>
            <a:outerShdw algn="tl" blurRad="292100" dir="2700000" dist="139498" rotWithShape="0">
              <a:srgbClr val="333333">
                <a:alpha val="65000"/>
              </a:srgbClr>
            </a:outerShdw>
          </a:effectLst>
        </p:spPr>
      </p:pic>
      <p:sp>
        <p:nvSpPr>
          <p:cNvPr id="57" name="CustomShape 1"/>
          <p:cNvSpPr/>
          <p:nvPr/>
        </p:nvSpPr>
        <p:spPr>
          <a:xfrm>
            <a:off x="938520" y="6275880"/>
            <a:ext cx="7114680" cy="464040"/>
          </a:xfrm>
          <a:prstGeom prst="rect">
            <a:avLst/>
          </a:prstGeom>
          <a:noFill/>
          <a:ln>
            <a:noFill/>
          </a:ln>
        </p:spPr>
        <p:style>
          <a:lnRef idx="0"/>
          <a:fillRef idx="0"/>
          <a:effectRef idx="0"/>
          <a:fontRef idx="minor"/>
        </p:style>
        <p:txBody>
          <a:bodyPr anchor="ctr">
            <a:normAutofit/>
          </a:bodyPr>
          <a:p>
            <a:pPr>
              <a:lnSpc>
                <a:spcPct val="90000"/>
              </a:lnSpc>
            </a:pPr>
            <a:r>
              <a:rPr b="0" lang="es-ES" sz="1400" spc="-1" strike="noStrike">
                <a:solidFill>
                  <a:srgbClr val="000000"/>
                </a:solidFill>
                <a:latin typeface="Arial"/>
              </a:rPr>
              <a:t>Ayudas 2021 a la reforma, la rehabilitación y actuaciones urbanas</a:t>
            </a:r>
            <a:endParaRPr b="0" lang="es-ES" sz="1400" spc="-1" strike="noStrike">
              <a:latin typeface="Arial"/>
            </a:endParaRPr>
          </a:p>
        </p:txBody>
      </p:sp>
      <p:pic>
        <p:nvPicPr>
          <p:cNvPr id="58" name="Imagen 4" descr=""/>
          <p:cNvPicPr/>
          <p:nvPr/>
        </p:nvPicPr>
        <p:blipFill>
          <a:blip r:embed="rId2"/>
          <a:stretch/>
        </p:blipFill>
        <p:spPr>
          <a:xfrm>
            <a:off x="9144000" y="0"/>
            <a:ext cx="3059640" cy="1494360"/>
          </a:xfrm>
          <a:prstGeom prst="rect">
            <a:avLst/>
          </a:prstGeom>
          <a:ln>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 name="Imagen 3" descr=""/>
          <p:cNvPicPr/>
          <p:nvPr/>
        </p:nvPicPr>
        <p:blipFill>
          <a:blip r:embed="rId1"/>
          <a:srcRect l="50560" t="8751" r="1418" b="13818"/>
          <a:stretch/>
        </p:blipFill>
        <p:spPr>
          <a:xfrm>
            <a:off x="938520" y="1494720"/>
            <a:ext cx="9595080" cy="4624560"/>
          </a:xfrm>
          <a:prstGeom prst="rect">
            <a:avLst/>
          </a:prstGeom>
          <a:ln>
            <a:noFill/>
          </a:ln>
          <a:effectLst>
            <a:outerShdw algn="tl" blurRad="292100" dir="2700000" dist="139498" rotWithShape="0">
              <a:srgbClr val="333333">
                <a:alpha val="65000"/>
              </a:srgbClr>
            </a:outerShdw>
          </a:effectLst>
        </p:spPr>
      </p:pic>
      <p:pic>
        <p:nvPicPr>
          <p:cNvPr id="60" name="Imagen 1" descr=""/>
          <p:cNvPicPr/>
          <p:nvPr/>
        </p:nvPicPr>
        <p:blipFill>
          <a:blip r:embed="rId2"/>
          <a:srcRect l="50632" t="10200" r="1058" b="9719"/>
          <a:stretch/>
        </p:blipFill>
        <p:spPr>
          <a:xfrm>
            <a:off x="6120000" y="3129480"/>
            <a:ext cx="5890320" cy="2918520"/>
          </a:xfrm>
          <a:prstGeom prst="rect">
            <a:avLst/>
          </a:prstGeom>
          <a:ln>
            <a:noFill/>
          </a:ln>
          <a:effectLst>
            <a:outerShdw algn="tl" blurRad="292100" dir="2700000" dist="139498" rotWithShape="0">
              <a:srgbClr val="333333">
                <a:alpha val="65000"/>
              </a:srgbClr>
            </a:outerShdw>
          </a:effectLst>
        </p:spPr>
      </p:pic>
      <p:sp>
        <p:nvSpPr>
          <p:cNvPr id="61" name="CustomShape 1"/>
          <p:cNvSpPr/>
          <p:nvPr/>
        </p:nvSpPr>
        <p:spPr>
          <a:xfrm>
            <a:off x="938520" y="6275880"/>
            <a:ext cx="7114680" cy="464040"/>
          </a:xfrm>
          <a:prstGeom prst="rect">
            <a:avLst/>
          </a:prstGeom>
          <a:noFill/>
          <a:ln>
            <a:noFill/>
          </a:ln>
        </p:spPr>
        <p:style>
          <a:lnRef idx="0"/>
          <a:fillRef idx="0"/>
          <a:effectRef idx="0"/>
          <a:fontRef idx="minor"/>
        </p:style>
        <p:txBody>
          <a:bodyPr anchor="ctr">
            <a:normAutofit/>
          </a:bodyPr>
          <a:p>
            <a:pPr>
              <a:lnSpc>
                <a:spcPct val="90000"/>
              </a:lnSpc>
            </a:pPr>
            <a:r>
              <a:rPr b="0" lang="es-ES" sz="1400" spc="-1" strike="noStrike">
                <a:solidFill>
                  <a:srgbClr val="000000"/>
                </a:solidFill>
                <a:latin typeface="Arial"/>
              </a:rPr>
              <a:t>Ayudas 2021 a la reforma, la rehabilitación y actuaciones urbanas</a:t>
            </a:r>
            <a:endParaRPr b="0" lang="es-ES" sz="1400" spc="-1" strike="noStrike">
              <a:latin typeface="Arial"/>
            </a:endParaRPr>
          </a:p>
        </p:txBody>
      </p:sp>
      <p:pic>
        <p:nvPicPr>
          <p:cNvPr id="62" name="Imagen 5" descr=""/>
          <p:cNvPicPr/>
          <p:nvPr/>
        </p:nvPicPr>
        <p:blipFill>
          <a:blip r:embed="rId3"/>
          <a:stretch/>
        </p:blipFill>
        <p:spPr>
          <a:xfrm>
            <a:off x="9144000" y="0"/>
            <a:ext cx="3059640" cy="1494360"/>
          </a:xfrm>
          <a:prstGeom prst="rect">
            <a:avLst/>
          </a:prstGeom>
          <a:ln>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Imagen 1" descr=""/>
          <p:cNvPicPr/>
          <p:nvPr/>
        </p:nvPicPr>
        <p:blipFill>
          <a:blip r:embed="rId1"/>
          <a:srcRect l="57629" t="11888" r="7981" b="14542"/>
          <a:stretch/>
        </p:blipFill>
        <p:spPr>
          <a:xfrm>
            <a:off x="938520" y="783720"/>
            <a:ext cx="8273160" cy="5289840"/>
          </a:xfrm>
          <a:prstGeom prst="rect">
            <a:avLst/>
          </a:prstGeom>
          <a:ln>
            <a:noFill/>
          </a:ln>
          <a:effectLst>
            <a:outerShdw algn="tl" blurRad="292100" dir="2700000" dist="139498" rotWithShape="0">
              <a:srgbClr val="333333">
                <a:alpha val="65000"/>
              </a:srgbClr>
            </a:outerShdw>
          </a:effectLst>
        </p:spPr>
      </p:pic>
      <p:sp>
        <p:nvSpPr>
          <p:cNvPr id="64" name="CustomShape 1"/>
          <p:cNvSpPr/>
          <p:nvPr/>
        </p:nvSpPr>
        <p:spPr>
          <a:xfrm>
            <a:off x="658800" y="6408000"/>
            <a:ext cx="6973200" cy="403920"/>
          </a:xfrm>
          <a:prstGeom prst="rect">
            <a:avLst/>
          </a:prstGeom>
          <a:noFill/>
          <a:ln>
            <a:noFill/>
          </a:ln>
        </p:spPr>
        <p:style>
          <a:lnRef idx="0"/>
          <a:fillRef idx="0"/>
          <a:effectRef idx="0"/>
          <a:fontRef idx="minor"/>
        </p:style>
        <p:txBody>
          <a:bodyPr anchor="ctr">
            <a:normAutofit fontScale="7000"/>
          </a:bodyPr>
          <a:p>
            <a:pPr>
              <a:lnSpc>
                <a:spcPct val="90000"/>
              </a:lnSpc>
            </a:pPr>
            <a:r>
              <a:rPr b="0" lang="es-ES" sz="4400" spc="-1" strike="noStrike">
                <a:solidFill>
                  <a:srgbClr val="000000"/>
                </a:solidFill>
                <a:latin typeface="Arial"/>
              </a:rPr>
              <a:t>Ajudes 2021 a la reforma, la rehabilitació i actuacions urbanes</a:t>
            </a:r>
            <a:endParaRPr b="0" lang="es-ES" sz="4400" spc="-1" strike="noStrike">
              <a:latin typeface="Arial"/>
            </a:endParaRPr>
          </a:p>
        </p:txBody>
      </p:sp>
      <p:pic>
        <p:nvPicPr>
          <p:cNvPr id="65" name="Imagen 5" descr=""/>
          <p:cNvPicPr/>
          <p:nvPr/>
        </p:nvPicPr>
        <p:blipFill>
          <a:blip r:embed="rId2"/>
          <a:stretch/>
        </p:blipFill>
        <p:spPr>
          <a:xfrm>
            <a:off x="9144000" y="0"/>
            <a:ext cx="3059640" cy="1494360"/>
          </a:xfrm>
          <a:prstGeom prst="rect">
            <a:avLst/>
          </a:prstGeom>
          <a:ln>
            <a:noFill/>
          </a:ln>
        </p:spPr>
      </p:pic>
      <p:pic>
        <p:nvPicPr>
          <p:cNvPr id="66" name="" descr=""/>
          <p:cNvPicPr/>
          <p:nvPr/>
        </p:nvPicPr>
        <p:blipFill>
          <a:blip r:embed="rId3"/>
          <a:srcRect l="9745" t="13123" r="10525" b="6396"/>
          <a:stretch/>
        </p:blipFill>
        <p:spPr>
          <a:xfrm>
            <a:off x="4752000" y="2769840"/>
            <a:ext cx="4968000" cy="313380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CustomShape 1"/>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000000"/>
                </a:solidFill>
                <a:latin typeface="Arial"/>
              </a:rPr>
              <a:t>Ajudes 2021 a la reforma, la rehabilitació i actuacions urbanes</a:t>
            </a:r>
            <a:endParaRPr b="0" lang="es-ES" sz="4400" spc="-1" strike="noStrike">
              <a:latin typeface="Arial"/>
            </a:endParaRPr>
          </a:p>
        </p:txBody>
      </p:sp>
      <p:pic>
        <p:nvPicPr>
          <p:cNvPr id="68" name="Imagen 5" descr=""/>
          <p:cNvPicPr/>
          <p:nvPr/>
        </p:nvPicPr>
        <p:blipFill>
          <a:blip r:embed="rId1"/>
          <a:stretch/>
        </p:blipFill>
        <p:spPr>
          <a:xfrm>
            <a:off x="9144000" y="0"/>
            <a:ext cx="3059640" cy="1494360"/>
          </a:xfrm>
          <a:prstGeom prst="rect">
            <a:avLst/>
          </a:prstGeom>
          <a:ln>
            <a:noFill/>
          </a:ln>
        </p:spPr>
      </p:pic>
      <p:pic>
        <p:nvPicPr>
          <p:cNvPr id="69" name="Imagen 6" descr=""/>
          <p:cNvPicPr/>
          <p:nvPr/>
        </p:nvPicPr>
        <p:blipFill>
          <a:blip r:embed="rId2"/>
          <a:srcRect l="57629" t="11888" r="7981" b="14542"/>
          <a:stretch/>
        </p:blipFill>
        <p:spPr>
          <a:xfrm>
            <a:off x="938520" y="783720"/>
            <a:ext cx="8273160" cy="5289840"/>
          </a:xfrm>
          <a:prstGeom prst="rect">
            <a:avLst/>
          </a:prstGeom>
          <a:ln>
            <a:noFill/>
          </a:ln>
          <a:effectLst>
            <a:outerShdw algn="tl" blurRad="292100" dir="2700000" dist="139498" rotWithShape="0">
              <a:srgbClr val="333333">
                <a:alpha val="65000"/>
              </a:srgbClr>
            </a:outerShdw>
          </a:effectLst>
        </p:spPr>
      </p:pic>
      <p:pic>
        <p:nvPicPr>
          <p:cNvPr id="70" name="" descr=""/>
          <p:cNvPicPr/>
          <p:nvPr/>
        </p:nvPicPr>
        <p:blipFill>
          <a:blip r:embed="rId3"/>
          <a:srcRect l="10058" t="15038" r="4441" b="8504"/>
          <a:stretch/>
        </p:blipFill>
        <p:spPr>
          <a:xfrm>
            <a:off x="5040000" y="2808000"/>
            <a:ext cx="5539680" cy="3096000"/>
          </a:xfrm>
          <a:prstGeom prst="rect">
            <a:avLst/>
          </a:prstGeom>
          <a:ln>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 name="" descr=""/>
          <p:cNvPicPr/>
          <p:nvPr/>
        </p:nvPicPr>
        <p:blipFill>
          <a:blip r:embed="rId1"/>
          <a:stretch/>
        </p:blipFill>
        <p:spPr>
          <a:xfrm>
            <a:off x="3671640" y="6120"/>
            <a:ext cx="4876560" cy="6857640"/>
          </a:xfrm>
          <a:prstGeom prst="rect">
            <a:avLst/>
          </a:prstGeom>
          <a:ln>
            <a:noFill/>
          </a:ln>
        </p:spPr>
      </p:pic>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Imagen 18" descr=""/>
          <p:cNvPicPr/>
          <p:nvPr/>
        </p:nvPicPr>
        <p:blipFill>
          <a:blip r:embed="rId1"/>
          <a:stretch/>
        </p:blipFill>
        <p:spPr>
          <a:xfrm>
            <a:off x="8896320" y="0"/>
            <a:ext cx="3295440" cy="1609200"/>
          </a:xfrm>
          <a:prstGeom prst="rect">
            <a:avLst/>
          </a:prstGeom>
          <a:ln>
            <a:noFill/>
          </a:ln>
        </p:spPr>
      </p:pic>
      <p:sp>
        <p:nvSpPr>
          <p:cNvPr id="73" name="CustomShape 1"/>
          <p:cNvSpPr/>
          <p:nvPr/>
        </p:nvSpPr>
        <p:spPr>
          <a:xfrm>
            <a:off x="938520" y="0"/>
            <a:ext cx="7957440" cy="1784160"/>
          </a:xfrm>
          <a:prstGeom prst="rect">
            <a:avLst/>
          </a:prstGeom>
          <a:noFill/>
          <a:ln>
            <a:noFill/>
          </a:ln>
        </p:spPr>
        <p:style>
          <a:lnRef idx="0"/>
          <a:fillRef idx="0"/>
          <a:effectRef idx="0"/>
          <a:fontRef idx="minor"/>
        </p:style>
        <p:txBody>
          <a:bodyPr anchor="ctr">
            <a:normAutofit/>
          </a:bodyPr>
          <a:p>
            <a:pPr>
              <a:lnSpc>
                <a:spcPct val="90000"/>
              </a:lnSpc>
            </a:pPr>
            <a:r>
              <a:rPr b="0" lang="es-ES" sz="4400" spc="-1" strike="noStrike">
                <a:solidFill>
                  <a:srgbClr val="51abb6"/>
                </a:solidFill>
                <a:latin typeface="Arial"/>
              </a:rPr>
              <a:t>Conservació i accessibilitat</a:t>
            </a:r>
            <a:endParaRPr b="0" lang="es-ES" sz="4400" spc="-1" strike="noStrike">
              <a:latin typeface="Arial"/>
            </a:endParaRPr>
          </a:p>
        </p:txBody>
      </p:sp>
      <p:sp>
        <p:nvSpPr>
          <p:cNvPr id="74" name="CustomShape 2"/>
          <p:cNvSpPr/>
          <p:nvPr/>
        </p:nvSpPr>
        <p:spPr>
          <a:xfrm>
            <a:off x="938520" y="6275880"/>
            <a:ext cx="7114680" cy="464040"/>
          </a:xfrm>
          <a:prstGeom prst="rect">
            <a:avLst/>
          </a:prstGeom>
          <a:noFill/>
          <a:ln>
            <a:noFill/>
          </a:ln>
        </p:spPr>
        <p:style>
          <a:lnRef idx="0"/>
          <a:fillRef idx="0"/>
          <a:effectRef idx="0"/>
          <a:fontRef idx="minor"/>
        </p:style>
        <p:txBody>
          <a:bodyPr anchor="ctr">
            <a:normAutofit fontScale="10000"/>
          </a:bodyPr>
          <a:p>
            <a:pPr>
              <a:lnSpc>
                <a:spcPct val="90000"/>
              </a:lnSpc>
            </a:pPr>
            <a:r>
              <a:rPr b="0" lang="es-ES" sz="4400" spc="-1" strike="noStrike">
                <a:solidFill>
                  <a:srgbClr val="51abb6"/>
                </a:solidFill>
                <a:latin typeface="Arial"/>
              </a:rPr>
              <a:t>Ajudes 2021 a la reforma, la rehabilitació i actuacions urbanes </a:t>
            </a:r>
            <a:endParaRPr b="0" lang="es-ES" sz="4400" spc="-1" strike="noStrike">
              <a:latin typeface="Arial"/>
            </a:endParaRPr>
          </a:p>
        </p:txBody>
      </p:sp>
      <p:pic>
        <p:nvPicPr>
          <p:cNvPr id="75" name="Imagen 17" descr=""/>
          <p:cNvPicPr/>
          <p:nvPr/>
        </p:nvPicPr>
        <p:blipFill>
          <a:blip r:embed="rId2"/>
          <a:stretch/>
        </p:blipFill>
        <p:spPr>
          <a:xfrm>
            <a:off x="9360000" y="4464000"/>
            <a:ext cx="2272680" cy="2298600"/>
          </a:xfrm>
          <a:prstGeom prst="rect">
            <a:avLst/>
          </a:prstGeom>
          <a:ln>
            <a:noFill/>
          </a:ln>
        </p:spPr>
      </p:pic>
      <p:sp>
        <p:nvSpPr>
          <p:cNvPr id="76" name="CustomShape 3"/>
          <p:cNvSpPr/>
          <p:nvPr/>
        </p:nvSpPr>
        <p:spPr>
          <a:xfrm>
            <a:off x="1048320" y="2304000"/>
            <a:ext cx="9103680" cy="4210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es-ES" sz="1800" spc="-1" strike="noStrike">
                <a:solidFill>
                  <a:srgbClr val="000000"/>
                </a:solidFill>
                <a:latin typeface="Calibri"/>
              </a:rPr>
              <a:t>Pla Estatal d'Habitatge 2018-2021</a:t>
            </a:r>
            <a:endParaRPr b="0" lang="es-ES" sz="1800" spc="-1" strike="noStrike">
              <a:latin typeface="Arial"/>
            </a:endParaRPr>
          </a:p>
          <a:p>
            <a:pPr algn="just">
              <a:lnSpc>
                <a:spcPct val="100000"/>
              </a:lnSpc>
            </a:pPr>
            <a:r>
              <a:rPr b="0" lang="es-ES" sz="1800" spc="-1" strike="noStrike">
                <a:solidFill>
                  <a:srgbClr val="000000"/>
                </a:solidFill>
                <a:latin typeface="Calibri"/>
              </a:rPr>
              <a:t>Programa 6, de foment de la conservació i millora de la</a:t>
            </a:r>
            <a:endParaRPr b="0" lang="es-ES" sz="1800" spc="-1" strike="noStrike">
              <a:latin typeface="Arial"/>
            </a:endParaRPr>
          </a:p>
          <a:p>
            <a:pPr algn="just">
              <a:lnSpc>
                <a:spcPct val="100000"/>
              </a:lnSpc>
            </a:pPr>
            <a:r>
              <a:rPr b="0" lang="es-ES" sz="1800" spc="-1" strike="noStrike">
                <a:solidFill>
                  <a:srgbClr val="000000"/>
                </a:solidFill>
                <a:latin typeface="Calibri"/>
              </a:rPr>
              <a:t>seguretat d'utilització i d'accessibilitat en habitatges.</a:t>
            </a:r>
            <a:endParaRPr b="0" lang="es-ES" sz="1800" spc="-1" strike="noStrike">
              <a:latin typeface="Arial"/>
            </a:endParaRPr>
          </a:p>
          <a:p>
            <a:pPr algn="just">
              <a:lnSpc>
                <a:spcPct val="100000"/>
              </a:lnSpc>
            </a:pPr>
            <a:endParaRPr b="0" lang="es-ES" sz="1800" spc="-1" strike="noStrike">
              <a:latin typeface="Arial"/>
            </a:endParaRPr>
          </a:p>
          <a:p>
            <a:pPr algn="just">
              <a:lnSpc>
                <a:spcPct val="100000"/>
              </a:lnSpc>
            </a:pPr>
            <a:r>
              <a:rPr b="1" lang="es-ES" sz="1800" spc="-1" strike="noStrike">
                <a:solidFill>
                  <a:srgbClr val="000000"/>
                </a:solidFill>
                <a:latin typeface="Calibri"/>
              </a:rPr>
              <a:t>ORDRE 7/2018, de 25 de juny, de la Conselleria d'Habitatge, Obres Públiques i Vertebració del Territori, per la qual s'aproven les bases reguladores de les ajudes de rehabilitació d'edificis del Programa de foment de la conservació, de la millora de la seguretat d'utilització i de l'accessibilitat en habitatges del Pla estatal d'habitatge 2018-2021.</a:t>
            </a:r>
            <a:endParaRPr b="0" lang="es-ES" sz="1800" spc="-1" strike="noStrike">
              <a:latin typeface="Arial"/>
            </a:endParaRPr>
          </a:p>
          <a:p>
            <a:pPr algn="just">
              <a:lnSpc>
                <a:spcPct val="100000"/>
              </a:lnSpc>
            </a:pPr>
            <a:endParaRPr b="0" lang="es-ES" sz="1800" spc="-1" strike="noStrike">
              <a:latin typeface="Arial"/>
            </a:endParaRPr>
          </a:p>
          <a:p>
            <a:pPr algn="just">
              <a:lnSpc>
                <a:spcPct val="100000"/>
              </a:lnSpc>
            </a:pPr>
            <a:r>
              <a:rPr b="0" lang="es-ES" sz="1800" spc="-1" strike="noStrike">
                <a:solidFill>
                  <a:srgbClr val="000000"/>
                </a:solidFill>
                <a:latin typeface="Calibri"/>
              </a:rPr>
              <a:t>RESOLUCIÓ de 27 de maig de 2021, de la Direcció General de Qualitat, Rehabilitació i Eficiència Energètica, per la qual es convoquen per a l'exercici 2021 les ajudes de rehabilitació d'edificis del Programa de foment de la conservació, de la millora de la seguretat d'utilització i de l'accessibilitat en habitatges del Pla Estatal. 2018-2021</a:t>
            </a:r>
            <a:endParaRPr b="0" lang="es-ES" sz="1800" spc="-1" strike="noStrike">
              <a:latin typeface="Arial"/>
            </a:endParaRPr>
          </a:p>
          <a:p>
            <a:pPr algn="just">
              <a:lnSpc>
                <a:spcPct val="100000"/>
              </a:lnSpc>
            </a:pPr>
            <a:endParaRPr b="0" lang="es-ES" sz="1800" spc="-1" strike="noStrike">
              <a:latin typeface="Arial"/>
            </a:endParaRPr>
          </a:p>
          <a:p>
            <a:pPr>
              <a:lnSpc>
                <a:spcPct val="100000"/>
              </a:lnSpc>
            </a:pPr>
            <a:endParaRPr b="0" lang="es-ES" sz="1800" spc="-1" strike="noStrike">
              <a:latin typeface="Arial"/>
            </a:endParaRPr>
          </a:p>
        </p:txBody>
      </p:sp>
      <p:pic>
        <p:nvPicPr>
          <p:cNvPr id="77" name="Imagen 2" descr=""/>
          <p:cNvPicPr/>
          <p:nvPr/>
        </p:nvPicPr>
        <p:blipFill>
          <a:blip r:embed="rId3"/>
          <a:stretch/>
        </p:blipFill>
        <p:spPr>
          <a:xfrm>
            <a:off x="7167240" y="2550960"/>
            <a:ext cx="2359080" cy="646560"/>
          </a:xfrm>
          <a:prstGeom prst="rect">
            <a:avLst/>
          </a:prstGeom>
          <a:ln>
            <a:noFill/>
          </a:ln>
        </p:spPr>
      </p:pic>
      <p:sp>
        <p:nvSpPr>
          <p:cNvPr id="78" name="CustomShape 4"/>
          <p:cNvSpPr/>
          <p:nvPr/>
        </p:nvSpPr>
        <p:spPr>
          <a:xfrm>
            <a:off x="938520" y="1301760"/>
            <a:ext cx="7139880" cy="1199880"/>
          </a:xfrm>
          <a:prstGeom prst="rect">
            <a:avLst/>
          </a:prstGeom>
          <a:noFill/>
          <a:ln>
            <a:noFill/>
          </a:ln>
        </p:spPr>
        <p:style>
          <a:lnRef idx="0"/>
          <a:fillRef idx="0"/>
          <a:effectRef idx="0"/>
          <a:fontRef idx="minor"/>
        </p:style>
        <p:txBody>
          <a:bodyPr anchor="ctr">
            <a:normAutofit/>
          </a:bodyPr>
          <a:p>
            <a:pPr>
              <a:lnSpc>
                <a:spcPct val="90000"/>
              </a:lnSpc>
            </a:pPr>
            <a:r>
              <a:rPr b="0" lang="es-ES" sz="2800" spc="-1" strike="noStrike">
                <a:solidFill>
                  <a:srgbClr val="000000"/>
                </a:solidFill>
                <a:latin typeface="Arial"/>
              </a:rPr>
              <a:t>Bases reguladores</a:t>
            </a:r>
            <a:endParaRPr b="0" lang="es-ES" sz="2800" spc="-1" strike="noStrike">
              <a:latin typeface="Arial"/>
            </a:endParaRPr>
          </a:p>
        </p:txBody>
      </p:sp>
      <p:pic>
        <p:nvPicPr>
          <p:cNvPr id="79" name="Imagen 21" descr=""/>
          <p:cNvPicPr/>
          <p:nvPr/>
        </p:nvPicPr>
        <p:blipFill>
          <a:blip r:embed="rId4"/>
          <a:srcRect l="-14401" t="-1131" r="0" b="0"/>
          <a:stretch/>
        </p:blipFill>
        <p:spPr>
          <a:xfrm>
            <a:off x="9410400" y="3773160"/>
            <a:ext cx="1037520" cy="1815120"/>
          </a:xfrm>
          <a:prstGeom prst="rect">
            <a:avLst/>
          </a:prstGeom>
          <a:ln>
            <a:noFill/>
          </a:ln>
        </p:spPr>
      </p:pic>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EAB9B522376E44B8A311B019127DC53" ma:contentTypeVersion="5" ma:contentTypeDescription="Crear nuevo documento." ma:contentTypeScope="" ma:versionID="7451861966ba70ca883c4ea1c52f6811">
  <xsd:schema xmlns:xsd="http://www.w3.org/2001/XMLSchema" xmlns:xs="http://www.w3.org/2001/XMLSchema" xmlns:p="http://schemas.microsoft.com/office/2006/metadata/properties" xmlns:ns3="4ce69914-4328-4393-98ab-5d4708def825" xmlns:ns4="dd957b5e-33b9-4e51-8d97-4a64c1b4b9c4" targetNamespace="http://schemas.microsoft.com/office/2006/metadata/properties" ma:root="true" ma:fieldsID="59da372ea73bef617f2ebb247971ba44" ns3:_="" ns4:_="">
    <xsd:import namespace="4ce69914-4328-4393-98ab-5d4708def825"/>
    <xsd:import namespace="dd957b5e-33b9-4e51-8d97-4a64c1b4b9c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69914-4328-4393-98ab-5d4708def8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957b5e-33b9-4e51-8d97-4a64c1b4b9c4"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925A21-BA8B-4D55-AC6D-4E9C192CAA6A}">
  <ds:schemaRefs>
    <ds:schemaRef ds:uri="http://schemas.microsoft.com/sharepoint/v3/contenttype/forms"/>
  </ds:schemaRefs>
</ds:datastoreItem>
</file>

<file path=customXml/itemProps2.xml><?xml version="1.0" encoding="utf-8"?>
<ds:datastoreItem xmlns:ds="http://schemas.openxmlformats.org/officeDocument/2006/customXml" ds:itemID="{68955BEF-829D-4204-9077-FB22993C0B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e69914-4328-4393-98ab-5d4708def825"/>
    <ds:schemaRef ds:uri="dd957b5e-33b9-4e51-8d97-4a64c1b4b9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BF94EA-36DC-4CE5-B140-81F072F597D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10111</TotalTime>
  <Application>LibreOffice/6.1.6.3$Windows_X86_64 LibreOffice_project/5896ab1714085361c45cf540f76f60673dd96a72</Application>
  <Words>1463</Words>
  <Paragraphs>167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2020-10-22T06:34:53Z</dcterms:created>
  <dc:creator>RUBIO GARRIDO, ALBERTO</dc:creator>
  <dc:description/>
  <dc:language>es-ES</dc:language>
  <cp:lastModifiedBy/>
  <dcterms:modified xsi:type="dcterms:W3CDTF">2021-06-07T12:27:12Z</dcterms:modified>
  <cp:revision>58</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0x0101007EAB9B522376E44B8A311B019127DC53</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13</vt:i4>
  </property>
  <property fmtid="{D5CDD505-2E9C-101B-9397-08002B2CF9AE}" pid="9" name="PresentationFormat">
    <vt:lpwstr>Panorámica</vt:lpwstr>
  </property>
  <property fmtid="{D5CDD505-2E9C-101B-9397-08002B2CF9AE}" pid="10" name="ScaleCrop">
    <vt:bool>0</vt:bool>
  </property>
  <property fmtid="{D5CDD505-2E9C-101B-9397-08002B2CF9AE}" pid="11" name="ShareDoc">
    <vt:bool>0</vt:bool>
  </property>
  <property fmtid="{D5CDD505-2E9C-101B-9397-08002B2CF9AE}" pid="12" name="Slides">
    <vt:i4>19</vt:i4>
  </property>
</Properties>
</file>