
<file path=[Content_Types].xml><?xml version="1.0" encoding="utf-8"?>
<Types xmlns="http://schemas.openxmlformats.org/package/2006/content-types">
  <Override PartName="/_rels/.rels" ContentType="application/vnd.openxmlformats-package.relationships+xml"/>
  <Override PartName="/ppt/notesSlides/_rels/notesSlide15.xml.rels" ContentType="application/vnd.openxmlformats-package.relationships+xml"/>
  <Override PartName="/ppt/notesSlides/notesSlide15.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3.png" ContentType="image/png"/>
  <Override PartName="/ppt/media/image2.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PlaceHolder 1"/>
          <p:cNvSpPr>
            <a:spLocks noGrp="1"/>
          </p:cNvSpPr>
          <p:nvPr>
            <p:ph type="body"/>
          </p:nvPr>
        </p:nvSpPr>
        <p:spPr>
          <a:xfrm>
            <a:off x="756000" y="5078520"/>
            <a:ext cx="6047640" cy="4811040"/>
          </a:xfrm>
          <a:prstGeom prst="rect">
            <a:avLst/>
          </a:prstGeom>
        </p:spPr>
        <p:txBody>
          <a:bodyPr bIns="0" lIns="0" rIns="0" tIns="0" wrap="none"/>
          <a:p>
            <a:r>
              <a:rPr lang="es-ES"/>
              <a:t>Pulse para editar el formato de las notas</a:t>
            </a:r>
            <a:endParaRPr/>
          </a:p>
        </p:txBody>
      </p:sp>
      <p:sp>
        <p:nvSpPr>
          <p:cNvPr id="45" name="PlaceHolder 2"/>
          <p:cNvSpPr>
            <a:spLocks noGrp="1"/>
          </p:cNvSpPr>
          <p:nvPr>
            <p:ph type="hdr"/>
          </p:nvPr>
        </p:nvSpPr>
        <p:spPr>
          <a:xfrm>
            <a:off x="0" y="0"/>
            <a:ext cx="3280680" cy="534240"/>
          </a:xfrm>
          <a:prstGeom prst="rect">
            <a:avLst/>
          </a:prstGeom>
        </p:spPr>
        <p:txBody>
          <a:bodyPr bIns="0" lIns="0" rIns="0" tIns="0" wrap="none"/>
          <a:p>
            <a:r>
              <a:rPr lang="es-ES"/>
              <a:t>&lt;encabezado&gt;</a:t>
            </a:r>
            <a:endParaRPr/>
          </a:p>
        </p:txBody>
      </p:sp>
      <p:sp>
        <p:nvSpPr>
          <p:cNvPr id="46" name="PlaceHolder 3"/>
          <p:cNvSpPr>
            <a:spLocks noGrp="1"/>
          </p:cNvSpPr>
          <p:nvPr>
            <p:ph type="dt"/>
          </p:nvPr>
        </p:nvSpPr>
        <p:spPr>
          <a:xfrm>
            <a:off x="4278960" y="0"/>
            <a:ext cx="3280680" cy="534240"/>
          </a:xfrm>
          <a:prstGeom prst="rect">
            <a:avLst/>
          </a:prstGeom>
        </p:spPr>
        <p:txBody>
          <a:bodyPr bIns="0" lIns="0" rIns="0" tIns="0" wrap="none"/>
          <a:p>
            <a:pPr algn="r"/>
            <a:r>
              <a:rPr lang="es-ES"/>
              <a:t>&lt;fecha/hora&gt;</a:t>
            </a:r>
            <a:endParaRPr/>
          </a:p>
        </p:txBody>
      </p:sp>
      <p:sp>
        <p:nvSpPr>
          <p:cNvPr id="47" name="PlaceHolder 4"/>
          <p:cNvSpPr>
            <a:spLocks noGrp="1"/>
          </p:cNvSpPr>
          <p:nvPr>
            <p:ph type="ftr"/>
          </p:nvPr>
        </p:nvSpPr>
        <p:spPr>
          <a:xfrm>
            <a:off x="0" y="10157400"/>
            <a:ext cx="3280680" cy="534240"/>
          </a:xfrm>
          <a:prstGeom prst="rect">
            <a:avLst/>
          </a:prstGeom>
        </p:spPr>
        <p:txBody>
          <a:bodyPr anchor="b" bIns="0" lIns="0" rIns="0" tIns="0" wrap="none"/>
          <a:p>
            <a:r>
              <a:rPr lang="es-ES"/>
              <a:t>&lt;pie de página&gt;</a:t>
            </a:r>
            <a:endParaRPr/>
          </a:p>
        </p:txBody>
      </p:sp>
      <p:sp>
        <p:nvSpPr>
          <p:cNvPr id="48" name="PlaceHolder 5"/>
          <p:cNvSpPr>
            <a:spLocks noGrp="1"/>
          </p:cNvSpPr>
          <p:nvPr>
            <p:ph type="sldNum"/>
          </p:nvPr>
        </p:nvSpPr>
        <p:spPr>
          <a:xfrm>
            <a:off x="4278960" y="10157400"/>
            <a:ext cx="3280680" cy="534240"/>
          </a:xfrm>
          <a:prstGeom prst="rect">
            <a:avLst/>
          </a:prstGeom>
        </p:spPr>
        <p:txBody>
          <a:bodyPr anchor="b" bIns="0" lIns="0" rIns="0" tIns="0" wrap="none"/>
          <a:p>
            <a:pPr algn="r"/>
            <a:fld id="{1B5A7AB9-CB21-4FD0-A289-19EB681CF5F3}" type="slidenum">
              <a:rPr lang="es-ES"/>
              <a:t>&lt;número&gt;</a:t>
            </a:fld>
            <a:endParaRPr/>
          </a:p>
        </p:txBody>
      </p:sp>
    </p:spTree>
  </p:cSld>
  <p:clrMap accent1="accent1" accent2="accent2" accent3="accent3" accent4="accent4" accent5="accent5" accent6="accent6" bg1="lt1" bg2="lt2" folHlink="folHlink" hlink="hlink" tx1="dk1" tx2="dk2"/>
</p:notesMaster>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PlaceHolder 1"/>
          <p:cNvSpPr>
            <a:spLocks noGrp="1"/>
          </p:cNvSpPr>
          <p:nvPr>
            <p:ph type="body"/>
          </p:nvPr>
        </p:nvSpPr>
        <p:spPr>
          <a:xfrm>
            <a:off x="685800" y="4343400"/>
            <a:ext cx="5486040" cy="4114440"/>
          </a:xfrm>
          <a:prstGeom prst="rect">
            <a:avLst/>
          </a:prstGeom>
        </p:spPr>
        <p:txBody>
          <a:bodyPr/>
          <a:p>
            <a:endParaRPr/>
          </a:p>
        </p:txBody>
      </p:sp>
      <p:sp>
        <p:nvSpPr>
          <p:cNvPr id="90" name="TextShape 2"/>
          <p:cNvSpPr txBox="1"/>
          <p:nvPr/>
        </p:nvSpPr>
        <p:spPr>
          <a:xfrm>
            <a:off x="3884760" y="8685360"/>
            <a:ext cx="2971440" cy="456840"/>
          </a:xfrm>
          <a:prstGeom prst="rect">
            <a:avLst/>
          </a:prstGeom>
        </p:spPr>
        <p:txBody>
          <a:bodyPr anchor="b"/>
          <a:p>
            <a:pPr algn="r">
              <a:lnSpc>
                <a:spcPct val="100000"/>
              </a:lnSpc>
            </a:pPr>
            <a:fld id="{09EF9E3E-DB5E-4C03-B373-24DBDBB2BB98}" type="slidenum">
              <a:rPr lang="es-ES" sz="1200">
                <a:solidFill>
                  <a:srgbClr val="000000"/>
                </a:solidFill>
                <a:latin typeface="+mn-lt"/>
                <a:ea typeface="+mn-ea"/>
              </a:rPr>
              <a:t>&lt;número&gt;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32" name="PlaceHolder 2"/>
          <p:cNvSpPr>
            <a:spLocks noGrp="1"/>
          </p:cNvSpPr>
          <p:nvPr>
            <p:ph type="body"/>
          </p:nvPr>
        </p:nvSpPr>
        <p:spPr>
          <a:xfrm>
            <a:off x="1435680" y="1447920"/>
            <a:ext cx="7497720" cy="2289240"/>
          </a:xfrm>
          <a:prstGeom prst="rect">
            <a:avLst/>
          </a:prstGeom>
        </p:spPr>
        <p:txBody>
          <a:bodyPr bIns="0" lIns="0" rIns="0" tIns="0" wrap="none"/>
          <a:p>
            <a:endParaRPr/>
          </a:p>
        </p:txBody>
      </p:sp>
      <p:sp>
        <p:nvSpPr>
          <p:cNvPr id="33" name="PlaceHolder 3"/>
          <p:cNvSpPr>
            <a:spLocks noGrp="1"/>
          </p:cNvSpPr>
          <p:nvPr>
            <p:ph type="body"/>
          </p:nvPr>
        </p:nvSpPr>
        <p:spPr>
          <a:xfrm>
            <a:off x="1435680" y="3954960"/>
            <a:ext cx="7497720" cy="2289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35" name="PlaceHolder 2"/>
          <p:cNvSpPr>
            <a:spLocks noGrp="1"/>
          </p:cNvSpPr>
          <p:nvPr>
            <p:ph type="body"/>
          </p:nvPr>
        </p:nvSpPr>
        <p:spPr>
          <a:xfrm>
            <a:off x="1435680" y="1447920"/>
            <a:ext cx="3658680" cy="2289240"/>
          </a:xfrm>
          <a:prstGeom prst="rect">
            <a:avLst/>
          </a:prstGeom>
        </p:spPr>
        <p:txBody>
          <a:bodyPr bIns="0" lIns="0" rIns="0" tIns="0" wrap="none"/>
          <a:p>
            <a:endParaRPr/>
          </a:p>
        </p:txBody>
      </p:sp>
      <p:sp>
        <p:nvSpPr>
          <p:cNvPr id="36" name="PlaceHolder 3"/>
          <p:cNvSpPr>
            <a:spLocks noGrp="1"/>
          </p:cNvSpPr>
          <p:nvPr>
            <p:ph type="body"/>
          </p:nvPr>
        </p:nvSpPr>
        <p:spPr>
          <a:xfrm>
            <a:off x="5277600" y="1447920"/>
            <a:ext cx="3658680" cy="2289240"/>
          </a:xfrm>
          <a:prstGeom prst="rect">
            <a:avLst/>
          </a:prstGeom>
        </p:spPr>
        <p:txBody>
          <a:bodyPr bIns="0" lIns="0" rIns="0" tIns="0" wrap="none"/>
          <a:p>
            <a:endParaRPr/>
          </a:p>
        </p:txBody>
      </p:sp>
      <p:sp>
        <p:nvSpPr>
          <p:cNvPr id="37" name="PlaceHolder 4"/>
          <p:cNvSpPr>
            <a:spLocks noGrp="1"/>
          </p:cNvSpPr>
          <p:nvPr>
            <p:ph type="body"/>
          </p:nvPr>
        </p:nvSpPr>
        <p:spPr>
          <a:xfrm>
            <a:off x="5277600" y="3954960"/>
            <a:ext cx="3658680" cy="2289240"/>
          </a:xfrm>
          <a:prstGeom prst="rect">
            <a:avLst/>
          </a:prstGeom>
        </p:spPr>
        <p:txBody>
          <a:bodyPr bIns="0" lIns="0" rIns="0" tIns="0" wrap="none"/>
          <a:p>
            <a:endParaRPr/>
          </a:p>
        </p:txBody>
      </p:sp>
      <p:sp>
        <p:nvSpPr>
          <p:cNvPr id="38" name="PlaceHolder 5"/>
          <p:cNvSpPr>
            <a:spLocks noGrp="1"/>
          </p:cNvSpPr>
          <p:nvPr>
            <p:ph type="body"/>
          </p:nvPr>
        </p:nvSpPr>
        <p:spPr>
          <a:xfrm>
            <a:off x="1435680" y="3954960"/>
            <a:ext cx="3658680" cy="2289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40" name="PlaceHolder 2"/>
          <p:cNvSpPr>
            <a:spLocks noGrp="1"/>
          </p:cNvSpPr>
          <p:nvPr>
            <p:ph type="body"/>
          </p:nvPr>
        </p:nvSpPr>
        <p:spPr>
          <a:xfrm>
            <a:off x="1435680" y="1447920"/>
            <a:ext cx="3658680" cy="2289240"/>
          </a:xfrm>
          <a:prstGeom prst="rect">
            <a:avLst/>
          </a:prstGeom>
        </p:spPr>
        <p:txBody>
          <a:bodyPr bIns="0" lIns="0" rIns="0" tIns="0" wrap="none"/>
          <a:p>
            <a:endParaRPr/>
          </a:p>
        </p:txBody>
      </p:sp>
      <p:sp>
        <p:nvSpPr>
          <p:cNvPr id="41" name="PlaceHolder 3"/>
          <p:cNvSpPr>
            <a:spLocks noGrp="1"/>
          </p:cNvSpPr>
          <p:nvPr>
            <p:ph type="body"/>
          </p:nvPr>
        </p:nvSpPr>
        <p:spPr>
          <a:xfrm>
            <a:off x="5277600" y="1447920"/>
            <a:ext cx="3658680" cy="2289240"/>
          </a:xfrm>
          <a:prstGeom prst="rect">
            <a:avLst/>
          </a:prstGeom>
        </p:spPr>
        <p:txBody>
          <a:bodyPr bIns="0" lIns="0" rIns="0" tIns="0" wrap="none"/>
          <a:p>
            <a:endParaRPr/>
          </a:p>
        </p:txBody>
      </p:sp>
      <p:pic>
        <p:nvPicPr>
          <p:cNvPr descr="" id="42" name=""/>
          <p:cNvPicPr/>
          <p:nvPr/>
        </p:nvPicPr>
        <p:blipFill>
          <a:blip r:embed="rId2"/>
          <a:stretch>
            <a:fillRect/>
          </a:stretch>
        </p:blipFill>
        <p:spPr>
          <a:xfrm>
            <a:off x="5672160" y="3954600"/>
            <a:ext cx="2869200" cy="2289240"/>
          </a:xfrm>
          <a:prstGeom prst="rect">
            <a:avLst/>
          </a:prstGeom>
        </p:spPr>
      </p:pic>
      <p:pic>
        <p:nvPicPr>
          <p:cNvPr descr="" id="43" name=""/>
          <p:cNvPicPr/>
          <p:nvPr/>
        </p:nvPicPr>
        <p:blipFill>
          <a:blip r:embed="rId3"/>
          <a:stretch>
            <a:fillRect/>
          </a:stretch>
        </p:blipFill>
        <p:spPr>
          <a:xfrm>
            <a:off x="1830240" y="3954600"/>
            <a:ext cx="2869200" cy="2289240"/>
          </a:xfrm>
          <a:prstGeom prst="rect">
            <a:avLst/>
          </a:prstGeom>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11" name="PlaceHolder 2"/>
          <p:cNvSpPr>
            <a:spLocks noGrp="1"/>
          </p:cNvSpPr>
          <p:nvPr>
            <p:ph type="subTitle"/>
          </p:nvPr>
        </p:nvSpPr>
        <p:spPr>
          <a:xfrm>
            <a:off x="1435680" y="1447920"/>
            <a:ext cx="7497720" cy="480060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13" name="PlaceHolder 2"/>
          <p:cNvSpPr>
            <a:spLocks noGrp="1"/>
          </p:cNvSpPr>
          <p:nvPr>
            <p:ph type="body"/>
          </p:nvPr>
        </p:nvSpPr>
        <p:spPr>
          <a:xfrm>
            <a:off x="1435680" y="1447920"/>
            <a:ext cx="7497720" cy="48002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15" name="PlaceHolder 2"/>
          <p:cNvSpPr>
            <a:spLocks noGrp="1"/>
          </p:cNvSpPr>
          <p:nvPr>
            <p:ph type="body"/>
          </p:nvPr>
        </p:nvSpPr>
        <p:spPr>
          <a:xfrm>
            <a:off x="1435680" y="1447920"/>
            <a:ext cx="3658680" cy="4800240"/>
          </a:xfrm>
          <a:prstGeom prst="rect">
            <a:avLst/>
          </a:prstGeom>
        </p:spPr>
        <p:txBody>
          <a:bodyPr bIns="0" lIns="0" rIns="0" tIns="0" wrap="none"/>
          <a:p>
            <a:endParaRPr/>
          </a:p>
        </p:txBody>
      </p:sp>
      <p:sp>
        <p:nvSpPr>
          <p:cNvPr id="16" name="PlaceHolder 3"/>
          <p:cNvSpPr>
            <a:spLocks noGrp="1"/>
          </p:cNvSpPr>
          <p:nvPr>
            <p:ph type="body"/>
          </p:nvPr>
        </p:nvSpPr>
        <p:spPr>
          <a:xfrm>
            <a:off x="5277600" y="1447920"/>
            <a:ext cx="3658680" cy="480024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1435680" y="274680"/>
            <a:ext cx="7497720" cy="59734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20" name="PlaceHolder 2"/>
          <p:cNvSpPr>
            <a:spLocks noGrp="1"/>
          </p:cNvSpPr>
          <p:nvPr>
            <p:ph type="body"/>
          </p:nvPr>
        </p:nvSpPr>
        <p:spPr>
          <a:xfrm>
            <a:off x="1435680" y="1447920"/>
            <a:ext cx="3658680" cy="2289240"/>
          </a:xfrm>
          <a:prstGeom prst="rect">
            <a:avLst/>
          </a:prstGeom>
        </p:spPr>
        <p:txBody>
          <a:bodyPr bIns="0" lIns="0" rIns="0" tIns="0" wrap="none"/>
          <a:p>
            <a:endParaRPr/>
          </a:p>
        </p:txBody>
      </p:sp>
      <p:sp>
        <p:nvSpPr>
          <p:cNvPr id="21" name="PlaceHolder 3"/>
          <p:cNvSpPr>
            <a:spLocks noGrp="1"/>
          </p:cNvSpPr>
          <p:nvPr>
            <p:ph type="body"/>
          </p:nvPr>
        </p:nvSpPr>
        <p:spPr>
          <a:xfrm>
            <a:off x="1435680" y="3954960"/>
            <a:ext cx="3658680" cy="2289240"/>
          </a:xfrm>
          <a:prstGeom prst="rect">
            <a:avLst/>
          </a:prstGeom>
        </p:spPr>
        <p:txBody>
          <a:bodyPr bIns="0" lIns="0" rIns="0" tIns="0" wrap="none"/>
          <a:p>
            <a:endParaRPr/>
          </a:p>
        </p:txBody>
      </p:sp>
      <p:sp>
        <p:nvSpPr>
          <p:cNvPr id="22" name="PlaceHolder 4"/>
          <p:cNvSpPr>
            <a:spLocks noGrp="1"/>
          </p:cNvSpPr>
          <p:nvPr>
            <p:ph type="body"/>
          </p:nvPr>
        </p:nvSpPr>
        <p:spPr>
          <a:xfrm>
            <a:off x="5277600" y="1447920"/>
            <a:ext cx="3658680" cy="48002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24" name="PlaceHolder 2"/>
          <p:cNvSpPr>
            <a:spLocks noGrp="1"/>
          </p:cNvSpPr>
          <p:nvPr>
            <p:ph type="body"/>
          </p:nvPr>
        </p:nvSpPr>
        <p:spPr>
          <a:xfrm>
            <a:off x="1435680" y="1447920"/>
            <a:ext cx="3658680" cy="4800240"/>
          </a:xfrm>
          <a:prstGeom prst="rect">
            <a:avLst/>
          </a:prstGeom>
        </p:spPr>
        <p:txBody>
          <a:bodyPr bIns="0" lIns="0" rIns="0" tIns="0" wrap="none"/>
          <a:p>
            <a:endParaRPr/>
          </a:p>
        </p:txBody>
      </p:sp>
      <p:sp>
        <p:nvSpPr>
          <p:cNvPr id="25" name="PlaceHolder 3"/>
          <p:cNvSpPr>
            <a:spLocks noGrp="1"/>
          </p:cNvSpPr>
          <p:nvPr>
            <p:ph type="body"/>
          </p:nvPr>
        </p:nvSpPr>
        <p:spPr>
          <a:xfrm>
            <a:off x="5277600" y="1447920"/>
            <a:ext cx="3658680" cy="2289240"/>
          </a:xfrm>
          <a:prstGeom prst="rect">
            <a:avLst/>
          </a:prstGeom>
        </p:spPr>
        <p:txBody>
          <a:bodyPr bIns="0" lIns="0" rIns="0" tIns="0" wrap="none"/>
          <a:p>
            <a:endParaRPr/>
          </a:p>
        </p:txBody>
      </p:sp>
      <p:sp>
        <p:nvSpPr>
          <p:cNvPr id="26" name="PlaceHolder 4"/>
          <p:cNvSpPr>
            <a:spLocks noGrp="1"/>
          </p:cNvSpPr>
          <p:nvPr>
            <p:ph type="body"/>
          </p:nvPr>
        </p:nvSpPr>
        <p:spPr>
          <a:xfrm>
            <a:off x="5277600" y="3954960"/>
            <a:ext cx="3658680" cy="2289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435680" y="274680"/>
            <a:ext cx="7497720" cy="1143000"/>
          </a:xfrm>
          <a:prstGeom prst="rect">
            <a:avLst/>
          </a:prstGeom>
        </p:spPr>
        <p:txBody>
          <a:bodyPr anchor="ctr" bIns="0" lIns="0" rIns="0" tIns="0" wrap="none"/>
          <a:p>
            <a:endParaRPr/>
          </a:p>
        </p:txBody>
      </p:sp>
      <p:sp>
        <p:nvSpPr>
          <p:cNvPr id="28" name="PlaceHolder 2"/>
          <p:cNvSpPr>
            <a:spLocks noGrp="1"/>
          </p:cNvSpPr>
          <p:nvPr>
            <p:ph type="body"/>
          </p:nvPr>
        </p:nvSpPr>
        <p:spPr>
          <a:xfrm>
            <a:off x="1435680" y="1447920"/>
            <a:ext cx="3658680" cy="2289240"/>
          </a:xfrm>
          <a:prstGeom prst="rect">
            <a:avLst/>
          </a:prstGeom>
        </p:spPr>
        <p:txBody>
          <a:bodyPr bIns="0" lIns="0" rIns="0" tIns="0" wrap="none"/>
          <a:p>
            <a:endParaRPr/>
          </a:p>
        </p:txBody>
      </p:sp>
      <p:sp>
        <p:nvSpPr>
          <p:cNvPr id="29" name="PlaceHolder 3"/>
          <p:cNvSpPr>
            <a:spLocks noGrp="1"/>
          </p:cNvSpPr>
          <p:nvPr>
            <p:ph type="body"/>
          </p:nvPr>
        </p:nvSpPr>
        <p:spPr>
          <a:xfrm>
            <a:off x="5277600" y="1447920"/>
            <a:ext cx="3658680" cy="2289240"/>
          </a:xfrm>
          <a:prstGeom prst="rect">
            <a:avLst/>
          </a:prstGeom>
        </p:spPr>
        <p:txBody>
          <a:bodyPr bIns="0" lIns="0" rIns="0" tIns="0" wrap="none"/>
          <a:p>
            <a:endParaRPr/>
          </a:p>
        </p:txBody>
      </p:sp>
      <p:sp>
        <p:nvSpPr>
          <p:cNvPr id="30" name="PlaceHolder 4"/>
          <p:cNvSpPr>
            <a:spLocks noGrp="1"/>
          </p:cNvSpPr>
          <p:nvPr>
            <p:ph type="body"/>
          </p:nvPr>
        </p:nvSpPr>
        <p:spPr>
          <a:xfrm>
            <a:off x="1435680" y="3954960"/>
            <a:ext cx="7497360" cy="2289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a:off x="-815760" y="-815760"/>
            <a:ext cx="1638360" cy="1638360"/>
          </a:xfrm>
          <a:prstGeom prst="pie">
            <a:avLst>
              <a:gd fmla="val 0" name="adj1"/>
              <a:gd fmla="val 5402120" name="adj2"/>
            </a:avLst>
          </a:prstGeom>
          <a:solidFill>
            <a:srgbClr val="fcfaf4"/>
          </a:solidFill>
          <a:ln w="3240">
            <a:solidFill>
              <a:srgbClr val="d1c3a0"/>
            </a:solidFill>
            <a:round/>
          </a:ln>
        </p:spPr>
      </p:sp>
      <p:sp>
        <p:nvSpPr>
          <p:cNvPr id="1" name="CustomShape 2"/>
          <p:cNvSpPr/>
          <p:nvPr/>
        </p:nvSpPr>
        <p:spPr>
          <a:xfrm>
            <a:off x="168840" y="21240"/>
            <a:ext cx="1701720" cy="1701720"/>
          </a:xfrm>
          <a:prstGeom prst="ellipse">
            <a:avLst/>
          </a:prstGeom>
          <a:noFill/>
          <a:ln w="27360">
            <a:solidFill>
              <a:srgbClr val="fff4dd"/>
            </a:solidFill>
            <a:round/>
          </a:ln>
        </p:spPr>
      </p:sp>
      <p:sp>
        <p:nvSpPr>
          <p:cNvPr id="2" name="CustomShape 3"/>
          <p:cNvSpPr/>
          <p:nvPr/>
        </p:nvSpPr>
        <p:spPr>
          <a:xfrm rot="2315400">
            <a:off x="182880" y="1054800"/>
            <a:ext cx="1125360" cy="1102320"/>
          </a:xfrm>
          <a:prstGeom prst="donut">
            <a:avLst>
              <a:gd fmla="val 11833" name="adj"/>
            </a:avLst>
          </a:prstGeom>
          <a:gradFill>
            <a:gsLst>
              <a:gs pos="0">
                <a:srgbClr val="fefaf6"/>
              </a:gs>
              <a:gs pos="100000">
                <a:srgbClr val="eed18e"/>
              </a:gs>
            </a:gsLst>
            <a:path path="circle"/>
          </a:gradFill>
          <a:ln w="7200">
            <a:solidFill>
              <a:srgbClr val="c6b792"/>
            </a:solidFill>
            <a:round/>
          </a:ln>
        </p:spPr>
      </p:sp>
      <p:sp>
        <p:nvSpPr>
          <p:cNvPr id="3" name="CustomShape 4"/>
          <p:cNvSpPr/>
          <p:nvPr/>
        </p:nvSpPr>
        <p:spPr>
          <a:xfrm>
            <a:off x="1013040" y="0"/>
            <a:ext cx="8130600" cy="6857640"/>
          </a:xfrm>
          <a:prstGeom prst="rect">
            <a:avLst/>
          </a:prstGeom>
          <a:solidFill>
            <a:srgbClr val="ffffff"/>
          </a:solidFill>
        </p:spPr>
      </p:sp>
      <p:sp>
        <p:nvSpPr>
          <p:cNvPr id="4" name="CustomShape 5"/>
          <p:cNvSpPr/>
          <p:nvPr/>
        </p:nvSpPr>
        <p:spPr>
          <a:xfrm>
            <a:off x="1014840" y="0"/>
            <a:ext cx="72720" cy="6857640"/>
          </a:xfrm>
          <a:prstGeom prst="rect">
            <a:avLst/>
          </a:prstGeom>
          <a:solidFill>
            <a:srgbClr val="ffffff"/>
          </a:solidFill>
        </p:spPr>
      </p:sp>
      <p:sp>
        <p:nvSpPr>
          <p:cNvPr id="5" name="PlaceHolder 6"/>
          <p:cNvSpPr>
            <a:spLocks noGrp="1"/>
          </p:cNvSpPr>
          <p:nvPr>
            <p:ph type="title"/>
          </p:nvPr>
        </p:nvSpPr>
        <p:spPr>
          <a:xfrm>
            <a:off x="1435680" y="274680"/>
            <a:ext cx="7497720" cy="1142640"/>
          </a:xfrm>
          <a:prstGeom prst="rect">
            <a:avLst/>
          </a:prstGeom>
        </p:spPr>
        <p:txBody>
          <a:bodyPr anchor="ctr" bIns="45000" lIns="90000" rIns="90000" tIns="45000"/>
          <a:p>
            <a:pPr>
              <a:lnSpc>
                <a:spcPct val="100000"/>
              </a:lnSpc>
            </a:pPr>
            <a:r>
              <a:rPr lang="es-ES" sz="4300">
                <a:solidFill>
                  <a:srgbClr val="572314"/>
                </a:solidFill>
                <a:latin typeface="Gill Sans MT"/>
              </a:rPr>
              <a:t>Pulse para editar el formato del texto de títuloHaga clic para modificar el estilo de título del patrón</a:t>
            </a:r>
            <a:endParaRPr/>
          </a:p>
        </p:txBody>
      </p:sp>
      <p:sp>
        <p:nvSpPr>
          <p:cNvPr id="6" name="PlaceHolder 7"/>
          <p:cNvSpPr>
            <a:spLocks noGrp="1"/>
          </p:cNvSpPr>
          <p:nvPr>
            <p:ph type="body"/>
          </p:nvPr>
        </p:nvSpPr>
        <p:spPr>
          <a:xfrm>
            <a:off x="1435680" y="1447920"/>
            <a:ext cx="7497720" cy="4800240"/>
          </a:xfrm>
          <a:prstGeom prst="rect">
            <a:avLst/>
          </a:prstGeom>
        </p:spPr>
        <p:txBody>
          <a:bodyPr bIns="45000" lIns="90000" rIns="90000" tIns="45000"/>
          <a:p>
            <a:pPr>
              <a:buSzPct val="25000"/>
              <a:buFont typeface="StarSymbol"/>
              <a:buChar char=""/>
            </a:pPr>
            <a:r>
              <a:rPr lang="es-ES" sz="3200">
                <a:solidFill>
                  <a:srgbClr val="000000"/>
                </a:solidFill>
                <a:latin typeface="Gill Sans MT"/>
              </a:rPr>
              <a:t>Pulse para editar el formato de esquema del texto</a:t>
            </a:r>
            <a:endParaRPr/>
          </a:p>
          <a:p>
            <a:pPr lvl="1">
              <a:buSzPct val="25000"/>
              <a:buFont typeface="StarSymbol"/>
              <a:buChar char=""/>
            </a:pPr>
            <a:r>
              <a:rPr lang="es-ES" sz="3200">
                <a:solidFill>
                  <a:srgbClr val="000000"/>
                </a:solidFill>
                <a:latin typeface="Gill Sans MT"/>
              </a:rPr>
              <a:t>Segundo nivel del esquema</a:t>
            </a:r>
            <a:endParaRPr/>
          </a:p>
          <a:p>
            <a:pPr lvl="2">
              <a:buSzPct val="25000"/>
              <a:buFont typeface="StarSymbol"/>
              <a:buChar char=""/>
            </a:pPr>
            <a:r>
              <a:rPr lang="es-ES" sz="3200">
                <a:solidFill>
                  <a:srgbClr val="000000"/>
                </a:solidFill>
                <a:latin typeface="Gill Sans MT"/>
              </a:rPr>
              <a:t>Tercer nivel del esquema</a:t>
            </a:r>
            <a:endParaRPr/>
          </a:p>
          <a:p>
            <a:pPr lvl="3">
              <a:buSzPct val="25000"/>
              <a:buFont typeface="StarSymbol"/>
              <a:buChar char=""/>
            </a:pPr>
            <a:r>
              <a:rPr lang="es-ES" sz="3200">
                <a:solidFill>
                  <a:srgbClr val="000000"/>
                </a:solidFill>
                <a:latin typeface="Gill Sans MT"/>
              </a:rPr>
              <a:t>Cuarto nivel del esquema</a:t>
            </a:r>
            <a:endParaRPr/>
          </a:p>
          <a:p>
            <a:pPr lvl="4">
              <a:buSzPct val="25000"/>
              <a:buFont typeface="StarSymbol"/>
              <a:buChar char=""/>
            </a:pPr>
            <a:r>
              <a:rPr lang="es-ES" sz="3200">
                <a:solidFill>
                  <a:srgbClr val="000000"/>
                </a:solidFill>
                <a:latin typeface="Gill Sans MT"/>
              </a:rPr>
              <a:t>Quinto nivel del esquema</a:t>
            </a:r>
            <a:endParaRPr/>
          </a:p>
          <a:p>
            <a:pPr lvl="5">
              <a:buSzPct val="25000"/>
              <a:buFont typeface="StarSymbol"/>
              <a:buChar char=""/>
            </a:pPr>
            <a:r>
              <a:rPr lang="es-ES" sz="3200">
                <a:solidFill>
                  <a:srgbClr val="000000"/>
                </a:solidFill>
                <a:latin typeface="Gill Sans MT"/>
              </a:rPr>
              <a:t>Sexto nivel del esquema</a:t>
            </a:r>
            <a:endParaRPr/>
          </a:p>
          <a:p>
            <a:pPr>
              <a:lnSpc>
                <a:spcPct val="100000"/>
              </a:lnSpc>
              <a:buSzPct val="25000"/>
              <a:buFont charset="2" typeface="Wingdings 2"/>
              <a:buChar char=""/>
            </a:pPr>
            <a:r>
              <a:rPr lang="es-ES" sz="3200">
                <a:solidFill>
                  <a:srgbClr val="000000"/>
                </a:solidFill>
                <a:latin typeface="Gill Sans MT"/>
              </a:rPr>
              <a:t>Séptimo nivel del esquemaHaga clic para modificar el estilo de texto del patrón</a:t>
            </a:r>
            <a:endParaRPr/>
          </a:p>
          <a:p>
            <a:pPr lvl="1">
              <a:lnSpc>
                <a:spcPct val="100000"/>
              </a:lnSpc>
              <a:buSzPct val="25000"/>
              <a:buFont typeface="StarSymbol"/>
              <a:buChar char=""/>
            </a:pPr>
            <a:r>
              <a:rPr lang="es-ES" sz="2800">
                <a:solidFill>
                  <a:srgbClr val="000000"/>
                </a:solidFill>
                <a:latin typeface="Gill Sans MT"/>
              </a:rPr>
              <a:t>Segundo nivel</a:t>
            </a:r>
            <a:endParaRPr/>
          </a:p>
          <a:p>
            <a:pPr lvl="2">
              <a:lnSpc>
                <a:spcPct val="100000"/>
              </a:lnSpc>
              <a:buSzPct val="25000"/>
              <a:buFont typeface="StarSymbol"/>
              <a:buChar char=""/>
            </a:pPr>
            <a:r>
              <a:rPr lang="es-ES" sz="2400">
                <a:solidFill>
                  <a:srgbClr val="000000"/>
                </a:solidFill>
                <a:latin typeface="Gill Sans MT"/>
              </a:rPr>
              <a:t>Tercer nivel</a:t>
            </a:r>
            <a:endParaRPr/>
          </a:p>
          <a:p>
            <a:pPr lvl="3">
              <a:lnSpc>
                <a:spcPct val="100000"/>
              </a:lnSpc>
              <a:buSzPct val="25000"/>
              <a:buFont typeface="StarSymbol"/>
              <a:buChar char=""/>
            </a:pPr>
            <a:r>
              <a:rPr lang="es-ES" sz="2000">
                <a:solidFill>
                  <a:srgbClr val="000000"/>
                </a:solidFill>
                <a:latin typeface="Gill Sans MT"/>
              </a:rPr>
              <a:t>Cuarto nivel</a:t>
            </a:r>
            <a:endParaRPr/>
          </a:p>
          <a:p>
            <a:pPr lvl="4">
              <a:lnSpc>
                <a:spcPct val="100000"/>
              </a:lnSpc>
              <a:buSzPct val="25000"/>
              <a:buFont typeface="StarSymbol"/>
              <a:buChar char=""/>
            </a:pPr>
            <a:r>
              <a:rPr lang="es-ES" sz="2000">
                <a:solidFill>
                  <a:srgbClr val="000000"/>
                </a:solidFill>
                <a:latin typeface="Gill Sans MT"/>
              </a:rPr>
              <a:t>Quinto nivel</a:t>
            </a:r>
            <a:endParaRPr/>
          </a:p>
        </p:txBody>
      </p:sp>
      <p:sp>
        <p:nvSpPr>
          <p:cNvPr id="7" name="PlaceHolder 8"/>
          <p:cNvSpPr>
            <a:spLocks noGrp="1"/>
          </p:cNvSpPr>
          <p:nvPr>
            <p:ph type="dt"/>
          </p:nvPr>
        </p:nvSpPr>
        <p:spPr>
          <a:xfrm>
            <a:off x="3581280" y="6305400"/>
            <a:ext cx="2133360" cy="475920"/>
          </a:xfrm>
          <a:prstGeom prst="rect">
            <a:avLst/>
          </a:prstGeom>
        </p:spPr>
        <p:txBody>
          <a:bodyPr anchor="b" bIns="45000" lIns="90000" rIns="90000" tIns="45000"/>
          <a:p>
            <a:pPr algn="r">
              <a:lnSpc>
                <a:spcPct val="100000"/>
              </a:lnSpc>
            </a:pPr>
            <a:r>
              <a:rPr lang="es-ES" sz="1200">
                <a:solidFill>
                  <a:srgbClr val="b5a989"/>
                </a:solidFill>
                <a:latin typeface="Gill Sans MT"/>
              </a:rPr>
              <a:t>19/04/16</a:t>
            </a:r>
            <a:endParaRPr/>
          </a:p>
        </p:txBody>
      </p:sp>
      <p:sp>
        <p:nvSpPr>
          <p:cNvPr id="8" name="PlaceHolder 9"/>
          <p:cNvSpPr>
            <a:spLocks noGrp="1"/>
          </p:cNvSpPr>
          <p:nvPr>
            <p:ph type="ftr"/>
          </p:nvPr>
        </p:nvSpPr>
        <p:spPr>
          <a:xfrm>
            <a:off x="5715000" y="6305400"/>
            <a:ext cx="2895120" cy="475920"/>
          </a:xfrm>
          <a:prstGeom prst="rect">
            <a:avLst/>
          </a:prstGeom>
        </p:spPr>
        <p:txBody>
          <a:bodyPr anchor="b" bIns="45000" lIns="90000" rIns="90000" tIns="45000"/>
          <a:p>
            <a:endParaRPr/>
          </a:p>
        </p:txBody>
      </p:sp>
      <p:sp>
        <p:nvSpPr>
          <p:cNvPr id="9" name="PlaceHolder 10"/>
          <p:cNvSpPr>
            <a:spLocks noGrp="1"/>
          </p:cNvSpPr>
          <p:nvPr>
            <p:ph type="sldNum"/>
          </p:nvPr>
        </p:nvSpPr>
        <p:spPr>
          <a:xfrm>
            <a:off x="8613720" y="6305400"/>
            <a:ext cx="456840" cy="475920"/>
          </a:xfrm>
          <a:prstGeom prst="rect">
            <a:avLst/>
          </a:prstGeom>
        </p:spPr>
        <p:txBody>
          <a:bodyPr anchor="b" bIns="45000" lIns="90000" rIns="90000" tIns="45000"/>
          <a:p>
            <a:pPr algn="ctr">
              <a:lnSpc>
                <a:spcPct val="100000"/>
              </a:lnSpc>
            </a:pPr>
            <a:fld id="{5FA200A6-C12D-414C-8E06-2B3BA2B527C8}" type="slidenum">
              <a:rPr lang="es-ES" sz="1200">
                <a:solidFill>
                  <a:srgbClr val="b5a989"/>
                </a:solidFill>
                <a:latin typeface="Gill Sans MT"/>
              </a:rPr>
              <a:t>&lt;número&gt;</a:t>
            </a:fld>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1435680" y="1845000"/>
            <a:ext cx="7497720" cy="1583640"/>
          </a:xfrm>
          <a:prstGeom prst="rect">
            <a:avLst/>
          </a:prstGeom>
        </p:spPr>
        <p:txBody>
          <a:bodyPr anchor="ctr" bIns="45000" lIns="90000" rIns="90000" tIns="45000"/>
          <a:p>
            <a:pPr>
              <a:lnSpc>
                <a:spcPct val="100000"/>
              </a:lnSpc>
            </a:pPr>
            <a:r>
              <a:rPr lang="es-ES" sz="4000">
                <a:solidFill>
                  <a:srgbClr val="572314"/>
                </a:solidFill>
                <a:latin typeface="Gill Sans MT"/>
              </a:rPr>
              <a:t>I JORNADA DE TRABAJO SOBRE LOS DELITOS DE ODIO</a:t>
            </a:r>
            <a:endParaRPr/>
          </a:p>
        </p:txBody>
      </p:sp>
      <p:sp>
        <p:nvSpPr>
          <p:cNvPr id="50" name="TextShape 2"/>
          <p:cNvSpPr txBox="1"/>
          <p:nvPr/>
        </p:nvSpPr>
        <p:spPr>
          <a:xfrm>
            <a:off x="1435680" y="4077000"/>
            <a:ext cx="7497720" cy="2170800"/>
          </a:xfrm>
          <a:prstGeom prst="rect">
            <a:avLst/>
          </a:prstGeom>
        </p:spPr>
        <p:txBody>
          <a:bodyPr bIns="45000" lIns="90000" rIns="90000" tIns="45000"/>
          <a:p>
            <a:pPr>
              <a:lnSpc>
                <a:spcPct val="100000"/>
              </a:lnSpc>
            </a:pPr>
            <a:r>
              <a:rPr lang="es-ES" sz="2600">
                <a:solidFill>
                  <a:srgbClr val="000000"/>
                </a:solidFill>
                <a:latin typeface="Gill Sans MT"/>
              </a:rPr>
              <a:t>Antonia Corrales García, Letrada de la Oficina de Asistencia a las Víctimas de Valencia.</a:t>
            </a:r>
            <a:endParaRPr/>
          </a:p>
          <a:p>
            <a:pPr>
              <a:lnSpc>
                <a:spcPct val="100000"/>
              </a:lnSpc>
            </a:pPr>
            <a:r>
              <a:rPr lang="es-ES" sz="2000">
                <a:solidFill>
                  <a:srgbClr val="000000"/>
                </a:solidFill>
                <a:latin typeface="Gill Sans MT"/>
              </a:rPr>
              <a:t>	</a:t>
            </a:r>
            <a:r>
              <a:rPr lang="es-ES" sz="2000">
                <a:solidFill>
                  <a:srgbClr val="000000"/>
                </a:solidFill>
                <a:latin typeface="Gill Sans MT"/>
              </a:rPr>
              <a:t>	</a:t>
            </a:r>
            <a:r>
              <a:rPr lang="es-ES" sz="2000">
                <a:solidFill>
                  <a:srgbClr val="000000"/>
                </a:solidFill>
                <a:latin typeface="Gill Sans MT"/>
              </a:rPr>
              <a:t>	</a:t>
            </a:r>
            <a:endParaRPr/>
          </a:p>
          <a:p>
            <a:pPr>
              <a:lnSpc>
                <a:spcPct val="100000"/>
              </a:lnSpc>
            </a:pPr>
            <a:endParaRPr/>
          </a:p>
          <a:p>
            <a:pPr>
              <a:lnSpc>
                <a:spcPct val="100000"/>
              </a:lnSpc>
            </a:pPr>
            <a:r>
              <a:rPr lang="es-ES" sz="2000">
                <a:solidFill>
                  <a:srgbClr val="000000"/>
                </a:solidFill>
                <a:latin typeface="Gill Sans MT"/>
              </a:rPr>
              <a:t>	</a:t>
            </a:r>
            <a:r>
              <a:rPr lang="es-ES" sz="2000">
                <a:solidFill>
                  <a:srgbClr val="000000"/>
                </a:solidFill>
                <a:latin typeface="Gill Sans MT"/>
              </a:rPr>
              <a:t>	</a:t>
            </a:r>
            <a:r>
              <a:rPr lang="es-ES" sz="2000">
                <a:solidFill>
                  <a:srgbClr val="000000"/>
                </a:solidFill>
                <a:latin typeface="Gill Sans MT"/>
              </a:rPr>
              <a:t>	</a:t>
            </a:r>
            <a:r>
              <a:rPr lang="es-ES" sz="2000">
                <a:solidFill>
                  <a:srgbClr val="000000"/>
                </a:solidFill>
                <a:latin typeface="Gill Sans MT"/>
              </a:rPr>
              <a:t>Valencia 20 y 21 Abril 2016</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Fases de la Asistencia</a:t>
            </a:r>
            <a:endParaRPr/>
          </a:p>
        </p:txBody>
      </p:sp>
      <p:sp>
        <p:nvSpPr>
          <p:cNvPr id="68" name="TextShape 2"/>
          <p:cNvSpPr txBox="1"/>
          <p:nvPr/>
        </p:nvSpPr>
        <p:spPr>
          <a:xfrm>
            <a:off x="1435680" y="1447920"/>
            <a:ext cx="7497720" cy="480024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Fase de información:</a:t>
            </a:r>
            <a:endParaRPr/>
          </a:p>
          <a:p>
            <a:pPr>
              <a:lnSpc>
                <a:spcPct val="100000"/>
              </a:lnSpc>
            </a:pPr>
            <a:endParaRPr/>
          </a:p>
          <a:p>
            <a:pPr>
              <a:lnSpc>
                <a:spcPct val="100000"/>
              </a:lnSpc>
              <a:buSzPct val="25000"/>
              <a:buFont charset="2" typeface="Wingdings 2"/>
              <a:buChar char=""/>
            </a:pPr>
            <a:r>
              <a:rPr lang="es-ES" sz="2600">
                <a:solidFill>
                  <a:srgbClr val="000000"/>
                </a:solidFill>
                <a:latin typeface="Gill Sans MT"/>
              </a:rPr>
              <a:t>Adaptada a sus circunstancias y condiciones personales de la víctima</a:t>
            </a:r>
            <a:endParaRPr/>
          </a:p>
          <a:p>
            <a:pPr>
              <a:lnSpc>
                <a:spcPct val="100000"/>
              </a:lnSpc>
            </a:pPr>
            <a:endParaRPr/>
          </a:p>
          <a:p>
            <a:pPr>
              <a:lnSpc>
                <a:spcPct val="100000"/>
              </a:lnSpc>
              <a:buSzPct val="25000"/>
              <a:buFont charset="2" typeface="Wingdings 2"/>
              <a:buChar char=""/>
            </a:pPr>
            <a:r>
              <a:rPr lang="es-ES" sz="2600">
                <a:solidFill>
                  <a:srgbClr val="000000"/>
                </a:solidFill>
                <a:latin typeface="Gill Sans MT"/>
              </a:rPr>
              <a:t>A la naturaleza del delito cometido</a:t>
            </a:r>
            <a:endParaRPr/>
          </a:p>
          <a:p>
            <a:pPr>
              <a:lnSpc>
                <a:spcPct val="100000"/>
              </a:lnSpc>
            </a:pPr>
            <a:endParaRPr/>
          </a:p>
          <a:p>
            <a:pPr>
              <a:lnSpc>
                <a:spcPct val="100000"/>
              </a:lnSpc>
              <a:buSzPct val="25000"/>
              <a:buFont charset="2" typeface="Wingdings 2"/>
              <a:buChar char=""/>
            </a:pPr>
            <a:r>
              <a:rPr lang="es-ES" sz="2600">
                <a:solidFill>
                  <a:srgbClr val="000000"/>
                </a:solidFill>
                <a:latin typeface="Gill Sans MT"/>
              </a:rPr>
              <a:t>Y a los daños y perjuicios sufridos</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Fases de la Asistencia</a:t>
            </a:r>
            <a:endParaRPr/>
          </a:p>
        </p:txBody>
      </p:sp>
      <p:sp>
        <p:nvSpPr>
          <p:cNvPr id="70" name="TextShape 2"/>
          <p:cNvSpPr txBox="1"/>
          <p:nvPr/>
        </p:nvSpPr>
        <p:spPr>
          <a:xfrm>
            <a:off x="1435680" y="1447920"/>
            <a:ext cx="7497720" cy="480024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Fase de intervención:</a:t>
            </a:r>
            <a:endParaRPr/>
          </a:p>
          <a:p>
            <a:pPr>
              <a:lnSpc>
                <a:spcPct val="100000"/>
              </a:lnSpc>
            </a:pPr>
            <a:endParaRPr/>
          </a:p>
          <a:p>
            <a:pPr>
              <a:lnSpc>
                <a:spcPct val="100000"/>
              </a:lnSpc>
              <a:buSzPct val="25000"/>
              <a:buFont charset="2" typeface="Wingdings 2"/>
              <a:buChar char=""/>
            </a:pPr>
            <a:r>
              <a:rPr lang="es-ES" sz="2600">
                <a:solidFill>
                  <a:srgbClr val="000000"/>
                </a:solidFill>
                <a:latin typeface="Gill Sans MT"/>
              </a:rPr>
              <a:t>La evaluación de la vulnerabilidad de las víctimas</a:t>
            </a:r>
            <a:endParaRPr/>
          </a:p>
          <a:p>
            <a:pPr>
              <a:lnSpc>
                <a:spcPct val="100000"/>
              </a:lnSpc>
              <a:buSzPct val="25000"/>
              <a:buFont charset="2" typeface="Wingdings 2"/>
              <a:buChar char=""/>
            </a:pPr>
            <a:r>
              <a:rPr lang="es-ES" sz="2600">
                <a:solidFill>
                  <a:srgbClr val="000000"/>
                </a:solidFill>
                <a:latin typeface="Gill Sans MT"/>
              </a:rPr>
              <a:t>La propuesta de las medidas de protección y el seguimiento de su ejecución</a:t>
            </a:r>
            <a:endParaRPr/>
          </a:p>
          <a:p>
            <a:pPr>
              <a:lnSpc>
                <a:spcPct val="100000"/>
              </a:lnSpc>
              <a:buSzPct val="25000"/>
              <a:buFont charset="2" typeface="Wingdings 2"/>
              <a:buChar char=""/>
            </a:pPr>
            <a:r>
              <a:rPr lang="es-ES" sz="2600">
                <a:solidFill>
                  <a:srgbClr val="000000"/>
                </a:solidFill>
                <a:latin typeface="Gill Sans MT"/>
              </a:rPr>
              <a:t>Asistencia psicológica</a:t>
            </a:r>
            <a:endParaRPr/>
          </a:p>
          <a:p>
            <a:pPr>
              <a:lnSpc>
                <a:spcPct val="100000"/>
              </a:lnSpc>
              <a:buSzPct val="25000"/>
              <a:buFont charset="2" typeface="Wingdings 2"/>
              <a:buChar char=""/>
            </a:pPr>
            <a:r>
              <a:rPr lang="es-ES" sz="2600">
                <a:solidFill>
                  <a:srgbClr val="000000"/>
                </a:solidFill>
                <a:latin typeface="Gill Sans MT"/>
              </a:rPr>
              <a:t>Acompañamiento a juicio u otras instancias judiciales</a:t>
            </a:r>
            <a:endParaRPr/>
          </a:p>
          <a:p>
            <a:pPr>
              <a:lnSpc>
                <a:spcPct val="100000"/>
              </a:lnSpc>
              <a:buSzPct val="25000"/>
              <a:buFont charset="2" typeface="Wingdings 2"/>
              <a:buChar char=""/>
            </a:pPr>
            <a:r>
              <a:rPr lang="es-ES" sz="2600">
                <a:solidFill>
                  <a:srgbClr val="000000"/>
                </a:solidFill>
                <a:latin typeface="Gill Sans MT"/>
              </a:rPr>
              <a:t>Coordinación con el resto de los servicios sociales, policiales u otros y derivación</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Fases de la Asistencia</a:t>
            </a:r>
            <a:endParaRPr/>
          </a:p>
        </p:txBody>
      </p:sp>
      <p:sp>
        <p:nvSpPr>
          <p:cNvPr id="72" name="TextShape 2"/>
          <p:cNvSpPr txBox="1"/>
          <p:nvPr/>
        </p:nvSpPr>
        <p:spPr>
          <a:xfrm>
            <a:off x="1435680" y="1447920"/>
            <a:ext cx="7497720" cy="4800240"/>
          </a:xfrm>
          <a:prstGeom prst="rect">
            <a:avLst/>
          </a:prstGeom>
        </p:spPr>
        <p:txBody>
          <a:bodyPr bIns="45000" lIns="90000" rIns="90000" tIns="45000"/>
          <a:p>
            <a:pPr>
              <a:lnSpc>
                <a:spcPct val="100000"/>
              </a:lnSpc>
            </a:pPr>
            <a:endParaRPr/>
          </a:p>
          <a:p>
            <a:pPr>
              <a:lnSpc>
                <a:spcPct val="100000"/>
              </a:lnSpc>
              <a:buSzPct val="25000"/>
              <a:buFont charset="2" typeface="Wingdings 2"/>
              <a:buChar char=""/>
            </a:pPr>
            <a:r>
              <a:rPr lang="es-ES" sz="2600">
                <a:solidFill>
                  <a:srgbClr val="000000"/>
                </a:solidFill>
                <a:latin typeface="Gill Sans MT"/>
              </a:rPr>
              <a:t>Fase de seguimiento:</a:t>
            </a:r>
            <a:endParaRPr/>
          </a:p>
          <a:p>
            <a:pPr>
              <a:lnSpc>
                <a:spcPct val="100000"/>
              </a:lnSpc>
            </a:pPr>
            <a:endParaRPr/>
          </a:p>
          <a:p>
            <a:pPr>
              <a:lnSpc>
                <a:spcPct val="100000"/>
              </a:lnSpc>
            </a:pPr>
            <a:r>
              <a:rPr lang="es-ES" sz="2600">
                <a:solidFill>
                  <a:srgbClr val="000000"/>
                </a:solidFill>
                <a:latin typeface="Gill Sans MT"/>
              </a:rPr>
              <a:t>- Las Oavds realizan el seguimiento de las víctimas, especialmente las más vulnerables, a lo largo de todo el proceso penal y por un periodo de tiempo adecuado después de su conclusión.</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Procedimiento de Evaluación</a:t>
            </a:r>
            <a:endParaRPr/>
          </a:p>
        </p:txBody>
      </p:sp>
      <p:sp>
        <p:nvSpPr>
          <p:cNvPr id="74" name="TextShape 2"/>
          <p:cNvSpPr txBox="1"/>
          <p:nvPr/>
        </p:nvSpPr>
        <p:spPr>
          <a:xfrm>
            <a:off x="1435680" y="1447920"/>
            <a:ext cx="7497720" cy="4800240"/>
          </a:xfrm>
          <a:prstGeom prst="rect">
            <a:avLst/>
          </a:prstGeom>
        </p:spPr>
        <p:txBody>
          <a:bodyPr bIns="45000" lIns="90000" rIns="90000" tIns="45000"/>
          <a:p>
            <a:pPr>
              <a:lnSpc>
                <a:spcPct val="100000"/>
              </a:lnSpc>
            </a:pPr>
            <a:r>
              <a:rPr lang="es-ES" sz="2600">
                <a:solidFill>
                  <a:srgbClr val="000000"/>
                </a:solidFill>
                <a:latin typeface="Gill Sans MT"/>
              </a:rPr>
              <a:t>Evaluación individual de las víctimas a fin de determinar sus necesidades especiales de protección, atendiendo a:</a:t>
            </a:r>
            <a:endParaRPr/>
          </a:p>
          <a:p>
            <a:pPr>
              <a:lnSpc>
                <a:spcPct val="100000"/>
              </a:lnSpc>
            </a:pPr>
            <a:endParaRPr/>
          </a:p>
          <a:p>
            <a:pPr>
              <a:lnSpc>
                <a:spcPct val="100000"/>
              </a:lnSpc>
            </a:pPr>
            <a:r>
              <a:rPr lang="es-ES" sz="2600">
                <a:solidFill>
                  <a:srgbClr val="000000"/>
                </a:solidFill>
                <a:latin typeface="Gill Sans MT"/>
              </a:rPr>
              <a:t>1.- Factores de vulnerabilidad </a:t>
            </a:r>
            <a:endParaRPr/>
          </a:p>
          <a:p>
            <a:pPr>
              <a:lnSpc>
                <a:spcPct val="100000"/>
              </a:lnSpc>
            </a:pPr>
            <a:r>
              <a:rPr lang="es-ES" sz="2600">
                <a:solidFill>
                  <a:srgbClr val="000000"/>
                </a:solidFill>
                <a:latin typeface="Gill Sans MT"/>
              </a:rPr>
              <a:t>	</a:t>
            </a:r>
            <a:r>
              <a:rPr lang="es-ES" sz="2600">
                <a:solidFill>
                  <a:srgbClr val="000000"/>
                </a:solidFill>
                <a:latin typeface="Gill Sans MT"/>
              </a:rPr>
              <a:t>a) características personales</a:t>
            </a:r>
            <a:endParaRPr/>
          </a:p>
          <a:p>
            <a:pPr>
              <a:lnSpc>
                <a:spcPct val="100000"/>
              </a:lnSpc>
            </a:pPr>
            <a:r>
              <a:rPr lang="es-ES" sz="2600">
                <a:solidFill>
                  <a:srgbClr val="000000"/>
                </a:solidFill>
                <a:latin typeface="Gill Sans MT"/>
              </a:rPr>
              <a:t>	</a:t>
            </a:r>
            <a:r>
              <a:rPr lang="es-ES" sz="2600">
                <a:solidFill>
                  <a:srgbClr val="000000"/>
                </a:solidFill>
                <a:latin typeface="Gill Sans MT"/>
              </a:rPr>
              <a:t>b) edad, sexo, discapacidad</a:t>
            </a:r>
            <a:endParaRPr/>
          </a:p>
          <a:p>
            <a:pPr>
              <a:lnSpc>
                <a:spcPct val="100000"/>
              </a:lnSpc>
            </a:pPr>
            <a:r>
              <a:rPr lang="es-ES" sz="2600">
                <a:solidFill>
                  <a:srgbClr val="000000"/>
                </a:solidFill>
                <a:latin typeface="Gill Sans MT"/>
              </a:rPr>
              <a:t>	</a:t>
            </a:r>
            <a:r>
              <a:rPr lang="es-ES" sz="2600">
                <a:solidFill>
                  <a:srgbClr val="000000"/>
                </a:solidFill>
                <a:latin typeface="Gill Sans MT"/>
              </a:rPr>
              <a:t>c) nivel de madurez</a:t>
            </a:r>
            <a:endParaRPr/>
          </a:p>
          <a:p>
            <a:pPr>
              <a:lnSpc>
                <a:spcPct val="100000"/>
              </a:lnSpc>
            </a:pPr>
            <a:r>
              <a:rPr lang="es-ES" sz="2600">
                <a:solidFill>
                  <a:srgbClr val="000000"/>
                </a:solidFill>
                <a:latin typeface="Gill Sans MT"/>
              </a:rPr>
              <a:t>	</a:t>
            </a:r>
            <a:r>
              <a:rPr lang="es-ES" sz="2600">
                <a:solidFill>
                  <a:srgbClr val="000000"/>
                </a:solidFill>
                <a:latin typeface="Gill Sans MT"/>
              </a:rPr>
              <a:t>d) situaciones de dependencia</a:t>
            </a:r>
            <a:endParaRPr/>
          </a:p>
          <a:p>
            <a:pPr>
              <a:lnSpc>
                <a:spcPct val="100000"/>
              </a:lnSpc>
            </a:pP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Procedimiento de Evaluación</a:t>
            </a:r>
            <a:endParaRPr/>
          </a:p>
        </p:txBody>
      </p:sp>
      <p:sp>
        <p:nvSpPr>
          <p:cNvPr id="76" name="TextShape 2"/>
          <p:cNvSpPr txBox="1"/>
          <p:nvPr/>
        </p:nvSpPr>
        <p:spPr>
          <a:xfrm>
            <a:off x="1435680" y="1447920"/>
            <a:ext cx="7497720" cy="4800240"/>
          </a:xfrm>
          <a:prstGeom prst="rect">
            <a:avLst/>
          </a:prstGeom>
        </p:spPr>
        <p:txBody>
          <a:bodyPr bIns="45000" lIns="90000" rIns="90000" tIns="45000"/>
          <a:p>
            <a:pPr>
              <a:lnSpc>
                <a:spcPct val="100000"/>
              </a:lnSpc>
            </a:pPr>
            <a:r>
              <a:rPr lang="es-ES" sz="2600">
                <a:solidFill>
                  <a:srgbClr val="000000"/>
                </a:solidFill>
                <a:latin typeface="Gill Sans MT"/>
              </a:rPr>
              <a:t>Evaluación individual de las víctimas</a:t>
            </a:r>
            <a:endParaRPr/>
          </a:p>
          <a:p>
            <a:pPr>
              <a:lnSpc>
                <a:spcPct val="100000"/>
              </a:lnSpc>
            </a:pPr>
            <a:endParaRPr/>
          </a:p>
          <a:p>
            <a:pPr>
              <a:lnSpc>
                <a:spcPct val="100000"/>
              </a:lnSpc>
            </a:pPr>
            <a:r>
              <a:rPr lang="es-ES" sz="2600">
                <a:solidFill>
                  <a:srgbClr val="000000"/>
                </a:solidFill>
                <a:latin typeface="Gill Sans MT"/>
              </a:rPr>
              <a:t>2.- Factores de riesgo</a:t>
            </a:r>
            <a:endParaRPr/>
          </a:p>
          <a:p>
            <a:pPr>
              <a:lnSpc>
                <a:spcPct val="100000"/>
              </a:lnSpc>
            </a:pPr>
            <a:r>
              <a:rPr lang="es-ES" sz="2600">
                <a:solidFill>
                  <a:srgbClr val="000000"/>
                </a:solidFill>
                <a:latin typeface="Gill Sans MT"/>
              </a:rPr>
              <a:t>	</a:t>
            </a:r>
            <a:r>
              <a:rPr lang="es-ES" sz="2600">
                <a:solidFill>
                  <a:srgbClr val="000000"/>
                </a:solidFill>
                <a:latin typeface="Gill Sans MT"/>
              </a:rPr>
              <a:t>a) naturaleza del delito</a:t>
            </a:r>
            <a:endParaRPr/>
          </a:p>
          <a:p>
            <a:pPr>
              <a:lnSpc>
                <a:spcPct val="100000"/>
              </a:lnSpc>
            </a:pPr>
            <a:r>
              <a:rPr lang="es-ES" sz="2600">
                <a:solidFill>
                  <a:srgbClr val="000000"/>
                </a:solidFill>
                <a:latin typeface="Gill Sans MT"/>
              </a:rPr>
              <a:t>	</a:t>
            </a:r>
            <a:r>
              <a:rPr lang="es-ES" sz="2600">
                <a:solidFill>
                  <a:srgbClr val="000000"/>
                </a:solidFill>
                <a:latin typeface="Gill Sans MT"/>
              </a:rPr>
              <a:t>b) tipo de violencia sufrida</a:t>
            </a:r>
            <a:endParaRPr/>
          </a:p>
          <a:p>
            <a:pPr>
              <a:lnSpc>
                <a:spcPct val="100000"/>
              </a:lnSpc>
            </a:pPr>
            <a:r>
              <a:rPr lang="es-ES" sz="2600">
                <a:solidFill>
                  <a:srgbClr val="000000"/>
                </a:solidFill>
                <a:latin typeface="Gill Sans MT"/>
              </a:rPr>
              <a:t>	</a:t>
            </a:r>
            <a:r>
              <a:rPr lang="es-ES" sz="2600">
                <a:solidFill>
                  <a:srgbClr val="000000"/>
                </a:solidFill>
                <a:latin typeface="Gill Sans MT"/>
              </a:rPr>
              <a:t>c) tiempo de exposición a la violencia</a:t>
            </a:r>
            <a:endParaRPr/>
          </a:p>
          <a:p>
            <a:pPr>
              <a:lnSpc>
                <a:spcPct val="100000"/>
              </a:lnSpc>
            </a:pPr>
            <a:r>
              <a:rPr lang="es-ES" sz="2600">
                <a:solidFill>
                  <a:srgbClr val="000000"/>
                </a:solidFill>
                <a:latin typeface="Gill Sans MT"/>
              </a:rPr>
              <a:t>	</a:t>
            </a:r>
            <a:r>
              <a:rPr lang="es-ES" sz="2600">
                <a:solidFill>
                  <a:srgbClr val="000000"/>
                </a:solidFill>
                <a:latin typeface="Gill Sans MT"/>
              </a:rPr>
              <a:t>d) factores de riesgo para la víctima </a:t>
            </a:r>
            <a:r>
              <a:rPr lang="es-ES" sz="2600">
                <a:solidFill>
                  <a:srgbClr val="000000"/>
                </a:solidFill>
                <a:latin typeface="Gill Sans MT"/>
              </a:rPr>
              <a:t>	</a:t>
            </a:r>
            <a:r>
              <a:rPr lang="es-ES" sz="2600">
                <a:solidFill>
                  <a:srgbClr val="000000"/>
                </a:solidFill>
                <a:latin typeface="Gill Sans MT"/>
              </a:rPr>
              <a:t>	</a:t>
            </a:r>
            <a:r>
              <a:rPr lang="es-ES" sz="2600">
                <a:solidFill>
                  <a:srgbClr val="000000"/>
                </a:solidFill>
                <a:latin typeface="Gill Sans MT"/>
              </a:rPr>
              <a:t> </a:t>
            </a:r>
            <a:r>
              <a:rPr lang="es-ES" sz="2600">
                <a:solidFill>
                  <a:srgbClr val="000000"/>
                </a:solidFill>
                <a:latin typeface="Gill Sans MT"/>
              </a:rPr>
              <a:t>	</a:t>
            </a:r>
            <a:r>
              <a:rPr lang="es-ES" sz="2600">
                <a:solidFill>
                  <a:srgbClr val="000000"/>
                </a:solidFill>
                <a:latin typeface="Gill Sans MT"/>
              </a:rPr>
              <a:t>    (reiteración de delito)</a:t>
            </a:r>
            <a:endParaRPr/>
          </a:p>
          <a:p>
            <a:pPr>
              <a:lnSpc>
                <a:spcPct val="100000"/>
              </a:lnSpc>
            </a:pPr>
            <a:r>
              <a:rPr lang="es-ES" sz="2600">
                <a:solidFill>
                  <a:srgbClr val="000000"/>
                </a:solidFill>
                <a:latin typeface="Gill Sans MT"/>
              </a:rPr>
              <a:t>	</a:t>
            </a:r>
            <a:r>
              <a:rPr lang="es-ES" sz="2600">
                <a:solidFill>
                  <a:srgbClr val="000000"/>
                </a:solidFill>
                <a:latin typeface="Gill Sans MT"/>
              </a:rPr>
              <a:t>e) gravedad de los perjuicios sufridos </a:t>
            </a:r>
            <a:endParaRPr/>
          </a:p>
          <a:p>
            <a:pPr>
              <a:lnSpc>
                <a:spcPct val="100000"/>
              </a:lnSpc>
            </a:pP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Procedimiento de evaluación</a:t>
            </a:r>
            <a:endParaRPr/>
          </a:p>
        </p:txBody>
      </p:sp>
      <p:sp>
        <p:nvSpPr>
          <p:cNvPr id="78" name="TextShape 2"/>
          <p:cNvSpPr txBox="1"/>
          <p:nvPr/>
        </p:nvSpPr>
        <p:spPr>
          <a:xfrm>
            <a:off x="1435680" y="1447920"/>
            <a:ext cx="7497720" cy="4800240"/>
          </a:xfrm>
          <a:prstGeom prst="rect">
            <a:avLst/>
          </a:prstGeom>
        </p:spPr>
        <p:txBody>
          <a:bodyPr bIns="45000" lIns="90000" rIns="90000" tIns="45000"/>
          <a:p>
            <a:pPr>
              <a:lnSpc>
                <a:spcPct val="100000"/>
              </a:lnSpc>
            </a:pPr>
            <a:r>
              <a:rPr lang="es-ES" sz="2800">
                <a:solidFill>
                  <a:srgbClr val="000000"/>
                </a:solidFill>
                <a:latin typeface="Gill Sans MT"/>
              </a:rPr>
              <a:t>Se valorarán especialmente:</a:t>
            </a:r>
            <a:endParaRPr/>
          </a:p>
          <a:p>
            <a:pPr>
              <a:lnSpc>
                <a:spcPct val="100000"/>
              </a:lnSpc>
            </a:pPr>
            <a:endParaRPr/>
          </a:p>
          <a:p>
            <a:pPr>
              <a:lnSpc>
                <a:spcPct val="100000"/>
              </a:lnSpc>
            </a:pPr>
            <a:r>
              <a:rPr lang="es-ES" sz="2800">
                <a:solidFill>
                  <a:srgbClr val="000000"/>
                </a:solidFill>
                <a:latin typeface="Gill Sans MT"/>
              </a:rPr>
              <a:t>“</a:t>
            </a:r>
            <a:r>
              <a:rPr lang="es-ES" sz="2800">
                <a:solidFill>
                  <a:srgbClr val="000000"/>
                </a:solidFill>
                <a:latin typeface="Gill Sans MT"/>
              </a:rPr>
              <a:t>Delitos cometidos por motivos racistas, antisemitas u otros referentes a la ideología, religión o creencias, situación familiar, la pertenencia de sus miembros a una etnia, raza o nación, su origen nacional, su sexo, orientación o identidad sexual, por razones de sexo, de enfermedad o discapacidad.” </a:t>
            </a:r>
            <a:r>
              <a:rPr lang="es-ES" sz="2600">
                <a:solidFill>
                  <a:srgbClr val="000000"/>
                </a:solidFill>
                <a:latin typeface="Gill Sans MT"/>
              </a:rPr>
              <a:t>(art. 23, 2 b 7º de La Ley 4/2015, de 27 abril, del Estatuto de la Víctima y art. 30, 3 b 7 del RD 1109/2015, de 11 de diciembre, Reglamento del Estatuto de la Víctima)</a:t>
            </a:r>
            <a:endParaRPr/>
          </a:p>
          <a:p>
            <a:pPr>
              <a:lnSpc>
                <a:spcPct val="100000"/>
              </a:lnSpc>
            </a:pP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DELITOS de ODIO: ATENCION DESDE LAS OAVDS</a:t>
            </a:r>
            <a:endParaRPr/>
          </a:p>
        </p:txBody>
      </p:sp>
      <p:sp>
        <p:nvSpPr>
          <p:cNvPr id="80" name="TextShape 2"/>
          <p:cNvSpPr txBox="1"/>
          <p:nvPr/>
        </p:nvSpPr>
        <p:spPr>
          <a:xfrm>
            <a:off x="1435680" y="1447920"/>
            <a:ext cx="7497720" cy="480024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Casos minoritarios-pocos-encubiertos. No tenemos datos</a:t>
            </a:r>
            <a:endParaRPr/>
          </a:p>
          <a:p>
            <a:pPr>
              <a:lnSpc>
                <a:spcPct val="100000"/>
              </a:lnSpc>
              <a:buSzPct val="25000"/>
              <a:buFont charset="2" typeface="Wingdings 2"/>
              <a:buChar char=""/>
            </a:pPr>
            <a:r>
              <a:rPr lang="es-ES" sz="2600">
                <a:solidFill>
                  <a:srgbClr val="000000"/>
                </a:solidFill>
                <a:latin typeface="Gill Sans MT"/>
              </a:rPr>
              <a:t>Son casos que no se denuncian o si se hace no son juzgados por discriminación sino por los daños físicos o psíquicos sufridos</a:t>
            </a:r>
            <a:endParaRPr/>
          </a:p>
          <a:p>
            <a:pPr>
              <a:lnSpc>
                <a:spcPct val="100000"/>
              </a:lnSpc>
              <a:buSzPct val="25000"/>
              <a:buFont charset="2" typeface="Wingdings 2"/>
              <a:buChar char=""/>
            </a:pPr>
            <a:r>
              <a:rPr lang="es-ES" sz="2600">
                <a:solidFill>
                  <a:srgbClr val="000000"/>
                </a:solidFill>
                <a:latin typeface="Gill Sans MT"/>
              </a:rPr>
              <a:t>Motivos, por ej:</a:t>
            </a:r>
            <a:endParaRPr/>
          </a:p>
          <a:p>
            <a:pPr>
              <a:lnSpc>
                <a:spcPct val="100000"/>
              </a:lnSpc>
              <a:buSzPct val="25000"/>
              <a:buFont charset="2" typeface="Wingdings 2"/>
              <a:buChar char=""/>
            </a:pPr>
            <a:r>
              <a:rPr lang="es-ES" sz="2600">
                <a:solidFill>
                  <a:srgbClr val="000000"/>
                </a:solidFill>
                <a:latin typeface="Gill Sans MT"/>
              </a:rPr>
              <a:t>No querer desvelar la orientación sexual</a:t>
            </a:r>
            <a:endParaRPr/>
          </a:p>
          <a:p>
            <a:pPr>
              <a:lnSpc>
                <a:spcPct val="100000"/>
              </a:lnSpc>
              <a:buSzPct val="25000"/>
              <a:buFont charset="2" typeface="Wingdings 2"/>
              <a:buChar char=""/>
            </a:pPr>
            <a:r>
              <a:rPr lang="es-ES" sz="2600">
                <a:solidFill>
                  <a:srgbClr val="000000"/>
                </a:solidFill>
                <a:latin typeface="Gill Sans MT"/>
              </a:rPr>
              <a:t>Creencia de la víctima de que el hecho es trivial dado la frecuencia con que ocurre</a:t>
            </a:r>
            <a:endParaRPr/>
          </a:p>
          <a:p>
            <a:pPr>
              <a:lnSpc>
                <a:spcPct val="100000"/>
              </a:lnSpc>
              <a:buSzPct val="25000"/>
              <a:buFont charset="2" typeface="Wingdings 2"/>
              <a:buChar char=""/>
            </a:pPr>
            <a:r>
              <a:rPr lang="es-ES" sz="2600">
                <a:solidFill>
                  <a:srgbClr val="000000"/>
                </a:solidFill>
                <a:latin typeface="Gill Sans MT"/>
              </a:rPr>
              <a:t>Desconocimiento de sus derechos o cómo ejercerlos</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1435680" y="116640"/>
            <a:ext cx="7497720" cy="575640"/>
          </a:xfrm>
          <a:prstGeom prst="rect">
            <a:avLst/>
          </a:prstGeom>
        </p:spPr>
        <p:txBody>
          <a:bodyPr anchor="ctr" bIns="45000" lIns="90000" rIns="90000" tIns="45000"/>
          <a:p>
            <a:pPr>
              <a:lnSpc>
                <a:spcPct val="100000"/>
              </a:lnSpc>
            </a:pPr>
            <a:r>
              <a:rPr lang="es-ES" sz="3600">
                <a:solidFill>
                  <a:srgbClr val="572314"/>
                </a:solidFill>
                <a:latin typeface="Gill Sans MT"/>
              </a:rPr>
              <a:t>DERIVACION Y COORDINACION</a:t>
            </a:r>
            <a:endParaRPr/>
          </a:p>
        </p:txBody>
      </p:sp>
      <p:sp>
        <p:nvSpPr>
          <p:cNvPr id="82" name="TextShape 2"/>
          <p:cNvSpPr txBox="1"/>
          <p:nvPr/>
        </p:nvSpPr>
        <p:spPr>
          <a:xfrm>
            <a:off x="1435680" y="764640"/>
            <a:ext cx="7497720" cy="5904360"/>
          </a:xfrm>
          <a:prstGeom prst="rect">
            <a:avLst/>
          </a:prstGeom>
        </p:spPr>
        <p:txBody>
          <a:bodyPr bIns="45000" lIns="90000" rIns="90000" tIns="45000"/>
          <a:p>
            <a:pPr>
              <a:lnSpc>
                <a:spcPct val="100000"/>
              </a:lnSpc>
              <a:buSzPct val="25000"/>
              <a:buFont charset="2" typeface="Wingdings"/>
              <a:buChar char=""/>
            </a:pPr>
            <a:r>
              <a:rPr lang="es-ES" sz="2600" u="sng">
                <a:solidFill>
                  <a:srgbClr val="000000"/>
                </a:solidFill>
                <a:latin typeface="Gill Sans MT"/>
              </a:rPr>
              <a:t>Derivaciones a las OAVDS:</a:t>
            </a:r>
            <a:endParaRPr/>
          </a:p>
          <a:p>
            <a:pPr>
              <a:lnSpc>
                <a:spcPct val="100000"/>
              </a:lnSpc>
              <a:buSzPct val="25000"/>
              <a:buFont typeface="Gill Sans MT"/>
              <a:buAutoNum type="arabicPeriod"/>
            </a:pPr>
            <a:r>
              <a:rPr lang="es-ES" sz="2600">
                <a:solidFill>
                  <a:srgbClr val="000000"/>
                </a:solidFill>
                <a:latin typeface="Gill Sans MT"/>
              </a:rPr>
              <a:t>Organos judiciales ( jueces, fiscales …)</a:t>
            </a:r>
            <a:endParaRPr/>
          </a:p>
          <a:p>
            <a:pPr>
              <a:lnSpc>
                <a:spcPct val="100000"/>
              </a:lnSpc>
              <a:buSzPct val="25000"/>
              <a:buFont typeface="Gill Sans MT"/>
              <a:buAutoNum type="arabicPeriod"/>
            </a:pPr>
            <a:r>
              <a:rPr lang="es-ES" sz="2600">
                <a:solidFill>
                  <a:srgbClr val="000000"/>
                </a:solidFill>
                <a:latin typeface="Gill Sans MT"/>
              </a:rPr>
              <a:t>Servicios especializados</a:t>
            </a:r>
            <a:endParaRPr/>
          </a:p>
          <a:p>
            <a:pPr>
              <a:lnSpc>
                <a:spcPct val="100000"/>
              </a:lnSpc>
              <a:buSzPct val="25000"/>
              <a:buFont typeface="Gill Sans MT"/>
              <a:buAutoNum type="arabicPeriod"/>
            </a:pPr>
            <a:r>
              <a:rPr lang="es-ES" sz="2600">
                <a:solidFill>
                  <a:srgbClr val="000000"/>
                </a:solidFill>
                <a:latin typeface="Gill Sans MT"/>
              </a:rPr>
              <a:t>Fuerzas y Cuerpos de Seguridad del Estado</a:t>
            </a:r>
            <a:endParaRPr/>
          </a:p>
          <a:p>
            <a:pPr algn="just">
              <a:lnSpc>
                <a:spcPct val="100000"/>
              </a:lnSpc>
              <a:buSzPct val="25000"/>
              <a:buFont typeface="Gill Sans MT"/>
              <a:buAutoNum type="arabicPeriod"/>
            </a:pPr>
            <a:r>
              <a:rPr lang="es-ES" sz="2600">
                <a:solidFill>
                  <a:srgbClr val="000000"/>
                </a:solidFill>
                <a:latin typeface="Gill Sans MT"/>
              </a:rPr>
              <a:t>Entidades y Asociaciones, en concreto, hemos trabajado con Médicos del mundo, Secretariado gitano, Colectivo de lesbianas, gays, transexuales y bisexuales </a:t>
            </a:r>
            <a:endParaRPr/>
          </a:p>
          <a:p>
            <a:pPr>
              <a:lnSpc>
                <a:spcPct val="100000"/>
              </a:lnSpc>
              <a:buSzPct val="25000"/>
              <a:buFont charset="2" typeface="Wingdings"/>
              <a:buChar char=""/>
            </a:pPr>
            <a:r>
              <a:rPr lang="es-ES" sz="2600" u="sng">
                <a:solidFill>
                  <a:srgbClr val="000000"/>
                </a:solidFill>
                <a:latin typeface="Gill Sans MT"/>
              </a:rPr>
              <a:t>Coordinación de las OAVDS:</a:t>
            </a:r>
            <a:endParaRPr/>
          </a:p>
          <a:p>
            <a:pPr>
              <a:lnSpc>
                <a:spcPct val="100000"/>
              </a:lnSpc>
              <a:buSzPct val="25000"/>
              <a:buFont typeface="Arial"/>
              <a:buChar char="•"/>
            </a:pPr>
            <a:r>
              <a:rPr lang="es-ES" sz="2600">
                <a:solidFill>
                  <a:srgbClr val="000000"/>
                </a:solidFill>
                <a:latin typeface="Gill Sans MT"/>
              </a:rPr>
              <a:t>Con todos los mencionados</a:t>
            </a:r>
            <a:endParaRPr/>
          </a:p>
          <a:p>
            <a:pPr>
              <a:lnSpc>
                <a:spcPct val="100000"/>
              </a:lnSpc>
              <a:buSzPct val="25000"/>
              <a:buFont typeface="Arial"/>
              <a:buChar char="•"/>
            </a:pPr>
            <a:r>
              <a:rPr lang="es-ES" sz="2600">
                <a:solidFill>
                  <a:srgbClr val="000000"/>
                </a:solidFill>
                <a:latin typeface="Gill Sans MT"/>
              </a:rPr>
              <a:t>Fiscalía de Valencia:</a:t>
            </a:r>
            <a:endParaRPr/>
          </a:p>
          <a:p>
            <a:pPr>
              <a:lnSpc>
                <a:spcPct val="100000"/>
              </a:lnSpc>
              <a:buSzPct val="25000"/>
              <a:buFont typeface="Gill Sans MT"/>
              <a:buAutoNum type="arabicPeriod"/>
            </a:pPr>
            <a:r>
              <a:rPr lang="es-ES" sz="2600">
                <a:solidFill>
                  <a:srgbClr val="000000"/>
                </a:solidFill>
                <a:latin typeface="Gill Sans MT"/>
              </a:rPr>
              <a:t>Víctimas vulnerables (menores, ancianos, incapaces…)</a:t>
            </a:r>
            <a:endParaRPr/>
          </a:p>
          <a:p>
            <a:pPr algn="just">
              <a:lnSpc>
                <a:spcPct val="100000"/>
              </a:lnSpc>
              <a:buSzPct val="25000"/>
              <a:buFont typeface="Gill Sans MT"/>
              <a:buAutoNum type="arabicPeriod"/>
            </a:pPr>
            <a:r>
              <a:rPr lang="es-ES" sz="2600">
                <a:solidFill>
                  <a:srgbClr val="000000"/>
                </a:solidFill>
                <a:latin typeface="Gill Sans MT"/>
              </a:rPr>
              <a:t>Gravedad del delito ( agresiones sexuales, lesiones muy graves, homicidio, asesinato …) </a:t>
            </a:r>
            <a:endParaRPr/>
          </a:p>
          <a:p>
            <a:pPr>
              <a:lnSpc>
                <a:spcPct val="100000"/>
              </a:lnSpc>
            </a:pPr>
            <a:endParaRPr/>
          </a:p>
          <a:p>
            <a:pPr>
              <a:lnSpc>
                <a:spcPct val="100000"/>
              </a:lnSpc>
            </a:pP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1403640" y="332640"/>
            <a:ext cx="7497720" cy="921600"/>
          </a:xfrm>
          <a:prstGeom prst="rect">
            <a:avLst/>
          </a:prstGeom>
        </p:spPr>
        <p:txBody>
          <a:bodyPr anchor="ctr" bIns="45000" lIns="90000" rIns="90000" tIns="45000"/>
          <a:p>
            <a:pPr>
              <a:lnSpc>
                <a:spcPct val="100000"/>
              </a:lnSpc>
            </a:pPr>
            <a:r>
              <a:rPr lang="es-ES" sz="3600">
                <a:solidFill>
                  <a:srgbClr val="572314"/>
                </a:solidFill>
                <a:latin typeface="Gill Sans MT"/>
              </a:rPr>
              <a:t>PROPUESTAS-NECESIDADES</a:t>
            </a:r>
            <a:endParaRPr/>
          </a:p>
        </p:txBody>
      </p:sp>
      <p:sp>
        <p:nvSpPr>
          <p:cNvPr id="84" name="TextShape 2"/>
          <p:cNvSpPr txBox="1"/>
          <p:nvPr/>
        </p:nvSpPr>
        <p:spPr>
          <a:xfrm>
            <a:off x="1435680" y="1447920"/>
            <a:ext cx="7497720" cy="4800240"/>
          </a:xfrm>
          <a:prstGeom prst="rect">
            <a:avLst/>
          </a:prstGeom>
        </p:spPr>
        <p:txBody>
          <a:bodyPr bIns="45000" lIns="90000" rIns="90000" tIns="45000"/>
          <a:p>
            <a:pPr algn="just">
              <a:lnSpc>
                <a:spcPct val="100000"/>
              </a:lnSpc>
              <a:buSzPct val="25000"/>
              <a:buFont typeface="Gill Sans MT"/>
              <a:buAutoNum type="alphaUcPeriod"/>
            </a:pPr>
            <a:r>
              <a:rPr lang="es-ES" sz="2600">
                <a:solidFill>
                  <a:srgbClr val="000000"/>
                </a:solidFill>
                <a:latin typeface="Gill Sans MT"/>
              </a:rPr>
              <a:t>Disponer de </a:t>
            </a:r>
            <a:r>
              <a:rPr lang="es-ES" sz="2600" u="sng">
                <a:solidFill>
                  <a:srgbClr val="000000"/>
                </a:solidFill>
                <a:latin typeface="Gill Sans MT"/>
              </a:rPr>
              <a:t>estadísticas</a:t>
            </a:r>
            <a:r>
              <a:rPr lang="es-ES" sz="2600">
                <a:solidFill>
                  <a:srgbClr val="000000"/>
                </a:solidFill>
                <a:latin typeface="Gill Sans MT"/>
              </a:rPr>
              <a:t> oficiales para conocer el volúmen aproximado de criminalidad en este tipo de delitos</a:t>
            </a:r>
            <a:endParaRPr/>
          </a:p>
          <a:p>
            <a:pPr algn="just">
              <a:lnSpc>
                <a:spcPct val="100000"/>
              </a:lnSpc>
              <a:buSzPct val="25000"/>
              <a:buFont typeface="Gill Sans MT"/>
              <a:buAutoNum type="alphaUcPeriod"/>
            </a:pPr>
            <a:r>
              <a:rPr lang="es-ES" sz="2600">
                <a:solidFill>
                  <a:srgbClr val="000000"/>
                </a:solidFill>
                <a:latin typeface="Gill Sans MT"/>
              </a:rPr>
              <a:t>Necesidad de elaborar </a:t>
            </a:r>
            <a:r>
              <a:rPr lang="es-ES" sz="2600" u="sng">
                <a:solidFill>
                  <a:srgbClr val="000000"/>
                </a:solidFill>
                <a:latin typeface="Gill Sans MT"/>
              </a:rPr>
              <a:t>políticas públicas </a:t>
            </a:r>
            <a:r>
              <a:rPr lang="es-ES" sz="2600">
                <a:solidFill>
                  <a:srgbClr val="000000"/>
                </a:solidFill>
                <a:latin typeface="Gill Sans MT"/>
              </a:rPr>
              <a:t>de prevención y asistencia a las víctimas de este tipo de delito</a:t>
            </a:r>
            <a:endParaRPr/>
          </a:p>
          <a:p>
            <a:pPr algn="just">
              <a:lnSpc>
                <a:spcPct val="100000"/>
              </a:lnSpc>
              <a:buSzPct val="25000"/>
              <a:buFont typeface="Gill Sans MT"/>
              <a:buAutoNum type="alphaUcPeriod"/>
            </a:pPr>
            <a:r>
              <a:rPr lang="es-ES" sz="2600" u="sng">
                <a:solidFill>
                  <a:srgbClr val="000000"/>
                </a:solidFill>
                <a:latin typeface="Gill Sans MT"/>
              </a:rPr>
              <a:t>Colaboración institucional </a:t>
            </a:r>
            <a:r>
              <a:rPr lang="es-ES" sz="2600">
                <a:solidFill>
                  <a:srgbClr val="000000"/>
                </a:solidFill>
                <a:latin typeface="Gill Sans MT"/>
              </a:rPr>
              <a:t>no sólo de las distintas Administraciones Públicas, Poder Judicial y colectivos de profesionales y víctimas sino también de las personas concretas que desde su puesto de trabajo tienen contacto y se relacionan con víctimas</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1435680" y="274680"/>
            <a:ext cx="7497720" cy="705600"/>
          </a:xfrm>
          <a:prstGeom prst="rect">
            <a:avLst/>
          </a:prstGeom>
        </p:spPr>
        <p:txBody>
          <a:bodyPr anchor="ctr" bIns="45000" lIns="90000" rIns="90000" tIns="45000"/>
          <a:p>
            <a:pPr>
              <a:lnSpc>
                <a:spcPct val="100000"/>
              </a:lnSpc>
            </a:pPr>
            <a:r>
              <a:rPr lang="es-ES" sz="3600">
                <a:solidFill>
                  <a:srgbClr val="572314"/>
                </a:solidFill>
                <a:latin typeface="Gill Sans MT"/>
              </a:rPr>
              <a:t>PROPUESTAS-NECESIDADES</a:t>
            </a:r>
            <a:endParaRPr/>
          </a:p>
        </p:txBody>
      </p:sp>
      <p:sp>
        <p:nvSpPr>
          <p:cNvPr id="86" name="TextShape 2"/>
          <p:cNvSpPr txBox="1"/>
          <p:nvPr/>
        </p:nvSpPr>
        <p:spPr>
          <a:xfrm>
            <a:off x="1435680" y="980640"/>
            <a:ext cx="7497720" cy="5544360"/>
          </a:xfrm>
          <a:prstGeom prst="rect">
            <a:avLst/>
          </a:prstGeom>
        </p:spPr>
        <p:txBody>
          <a:bodyPr bIns="45000" lIns="90000" rIns="90000" tIns="45000"/>
          <a:p>
            <a:pPr>
              <a:lnSpc>
                <a:spcPct val="100000"/>
              </a:lnSpc>
              <a:buSzPct val="25000"/>
              <a:buFont typeface="Gill Sans MT"/>
              <a:buAutoNum type="alphaUcPeriod"/>
            </a:pPr>
            <a:r>
              <a:rPr lang="es-ES" sz="2600">
                <a:solidFill>
                  <a:srgbClr val="000000"/>
                </a:solidFill>
                <a:latin typeface="Gill Sans MT"/>
              </a:rPr>
              <a:t>Importancia de elaborar el </a:t>
            </a:r>
            <a:r>
              <a:rPr lang="es-ES" sz="2600" u="sng">
                <a:solidFill>
                  <a:srgbClr val="000000"/>
                </a:solidFill>
                <a:latin typeface="Gill Sans MT"/>
              </a:rPr>
              <a:t>Atestado policial </a:t>
            </a:r>
            <a:r>
              <a:rPr lang="es-ES" sz="2600">
                <a:solidFill>
                  <a:srgbClr val="000000"/>
                </a:solidFill>
                <a:latin typeface="Gill Sans MT"/>
              </a:rPr>
              <a:t>de la forma más exhaustiva posible ya que la fase de investigación es esencial para el enjuiciamiento de todo tipo de delitos pero cobra mayor importancia en los delitos xenófogos por al dificultad y la importancia de acreditar la existencia de una motivación prejuiciosa en la comisión del delito pues sólo así se podrá aplicar el Art. 510 del Código Penal y la agravante del Art. 22,4 del C.P.</a:t>
            </a:r>
            <a:endParaRPr/>
          </a:p>
          <a:p>
            <a:pPr>
              <a:lnSpc>
                <a:spcPct val="100000"/>
              </a:lnSpc>
              <a:buSzPct val="25000"/>
              <a:buFont typeface="Gill Sans MT"/>
              <a:buAutoNum type="alphaUcPeriod"/>
            </a:pPr>
            <a:r>
              <a:rPr lang="es-ES" sz="2600" u="sng">
                <a:solidFill>
                  <a:srgbClr val="000000"/>
                </a:solidFill>
                <a:latin typeface="Gill Sans MT"/>
              </a:rPr>
              <a:t>Formación</a:t>
            </a:r>
            <a:r>
              <a:rPr lang="es-ES" sz="2600">
                <a:solidFill>
                  <a:srgbClr val="000000"/>
                </a:solidFill>
                <a:latin typeface="Gill Sans MT"/>
              </a:rPr>
              <a:t> de los cuerpos policiales para la lucha contra la discriminación así como de todos los operadores jurídicos (jueces, fiscales, forenses, abogados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OFICINAS DE ASISTENCIA  A LAS VICTIMAS</a:t>
            </a:r>
            <a:endParaRPr/>
          </a:p>
        </p:txBody>
      </p:sp>
      <p:sp>
        <p:nvSpPr>
          <p:cNvPr id="52" name="TextShape 2"/>
          <p:cNvSpPr txBox="1"/>
          <p:nvPr/>
        </p:nvSpPr>
        <p:spPr>
          <a:xfrm>
            <a:off x="1435680" y="1989000"/>
            <a:ext cx="7497720" cy="425916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Servicio público y gratuito, cuyo objetivo principal es ofrecer, a las víctimas de cualquier delito una atención especializada e interdisciplinar, a fin de minimizar los efectos de la victimización primaria (la derivada del hecho delictivo sufrido) y evitar la secundaria (la derivada del contacto de la víctima con el sistema jurídico penal)</a:t>
            </a:r>
            <a:endParaRPr/>
          </a:p>
          <a:p>
            <a:pPr>
              <a:lnSpc>
                <a:spcPct val="100000"/>
              </a:lnSpc>
            </a:pP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PROPUESTAS-NECESIDADES</a:t>
            </a:r>
            <a:endParaRPr/>
          </a:p>
        </p:txBody>
      </p:sp>
      <p:sp>
        <p:nvSpPr>
          <p:cNvPr id="88" name="TextShape 2"/>
          <p:cNvSpPr txBox="1"/>
          <p:nvPr/>
        </p:nvSpPr>
        <p:spPr>
          <a:xfrm>
            <a:off x="1435680" y="1447920"/>
            <a:ext cx="7497720" cy="4800240"/>
          </a:xfrm>
          <a:prstGeom prst="rect">
            <a:avLst/>
          </a:prstGeom>
        </p:spPr>
        <p:txBody>
          <a:bodyPr bIns="45000" lIns="90000" rIns="90000" tIns="45000"/>
          <a:p>
            <a:pPr>
              <a:lnSpc>
                <a:spcPct val="100000"/>
              </a:lnSpc>
              <a:buSzPct val="25000"/>
              <a:buFont typeface="Gill Sans MT"/>
              <a:buAutoNum type="alphaUcPeriod"/>
            </a:pPr>
            <a:r>
              <a:rPr lang="es-ES" sz="2600" u="sng">
                <a:solidFill>
                  <a:srgbClr val="000000"/>
                </a:solidFill>
                <a:latin typeface="Gill Sans MT"/>
              </a:rPr>
              <a:t>Protocolos</a:t>
            </a:r>
            <a:r>
              <a:rPr lang="es-ES" sz="2600">
                <a:solidFill>
                  <a:srgbClr val="000000"/>
                </a:solidFill>
                <a:latin typeface="Gill Sans MT"/>
              </a:rPr>
              <a:t> de actuación y de procedimientos de  coordinación y colaboración entre las distintas Administraciones Públicas, Asociaciones, Servicios especializados, Poder Judicial y colectivos de profesionales</a:t>
            </a:r>
            <a:endParaRPr/>
          </a:p>
          <a:p>
            <a:pPr>
              <a:lnSpc>
                <a:spcPct val="100000"/>
              </a:lnSpc>
              <a:buSzPct val="25000"/>
              <a:buFont typeface="Gill Sans MT"/>
              <a:buAutoNum type="alphaUcPeriod"/>
            </a:pPr>
            <a:r>
              <a:rPr lang="es-ES" sz="2600">
                <a:solidFill>
                  <a:srgbClr val="000000"/>
                </a:solidFill>
                <a:latin typeface="Gill Sans MT"/>
              </a:rPr>
              <a:t>Elaboración de </a:t>
            </a:r>
            <a:r>
              <a:rPr lang="es-ES" sz="2600" u="sng">
                <a:solidFill>
                  <a:srgbClr val="000000"/>
                </a:solidFill>
                <a:latin typeface="Gill Sans MT"/>
              </a:rPr>
              <a:t>programas </a:t>
            </a:r>
            <a:r>
              <a:rPr lang="es-ES" sz="2600">
                <a:solidFill>
                  <a:srgbClr val="000000"/>
                </a:solidFill>
                <a:latin typeface="Gill Sans MT"/>
              </a:rPr>
              <a:t>de prevención, formación y sensibilización sobre diversidad, contra el racismo y la discriminación, dirigidos a toda la sociedad pero muy necesario en los colegios</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RED DE OFICINAS</a:t>
            </a:r>
            <a:endParaRPr/>
          </a:p>
        </p:txBody>
      </p:sp>
      <p:sp>
        <p:nvSpPr>
          <p:cNvPr id="54" name="TextShape 2"/>
          <p:cNvSpPr txBox="1"/>
          <p:nvPr/>
        </p:nvSpPr>
        <p:spPr>
          <a:xfrm>
            <a:off x="1435680" y="1447920"/>
            <a:ext cx="7497720" cy="4800240"/>
          </a:xfrm>
          <a:prstGeom prst="rect">
            <a:avLst/>
          </a:prstGeom>
        </p:spPr>
        <p:txBody>
          <a:bodyPr bIns="45000" lIns="90000" rIns="90000" tIns="45000"/>
          <a:p>
            <a:pPr>
              <a:lnSpc>
                <a:spcPct val="100000"/>
              </a:lnSpc>
              <a:buSzPct val="25000"/>
              <a:buFont charset="2" typeface="Wingdings 2"/>
              <a:buChar char=""/>
            </a:pPr>
            <a:r>
              <a:rPr lang="es-ES" sz="2800">
                <a:solidFill>
                  <a:srgbClr val="000000"/>
                </a:solidFill>
                <a:latin typeface="Gill Sans MT"/>
              </a:rPr>
              <a:t>DISTRIBUCIÓN:</a:t>
            </a:r>
            <a:endParaRPr/>
          </a:p>
          <a:p>
            <a:pPr>
              <a:lnSpc>
                <a:spcPct val="100000"/>
              </a:lnSpc>
              <a:buSzPct val="25000"/>
              <a:buFont charset="2" typeface="Wingdings 2"/>
              <a:buChar char=""/>
            </a:pPr>
            <a:r>
              <a:rPr lang="es-ES" sz="2800">
                <a:solidFill>
                  <a:srgbClr val="000000"/>
                </a:solidFill>
                <a:latin typeface="Gill Sans MT"/>
              </a:rPr>
              <a:t>16 oficinas dependientes actualmente de Favide, la Fundación para la Atención a las Víctimas del delito perteneciente a la Generalitat Valenciana</a:t>
            </a:r>
            <a:endParaRPr/>
          </a:p>
          <a:p>
            <a:pPr>
              <a:lnSpc>
                <a:spcPct val="100000"/>
              </a:lnSpc>
              <a:buSzPct val="25000"/>
              <a:buFont charset="2" typeface="Wingdings 2"/>
              <a:buChar char=""/>
            </a:pPr>
            <a:r>
              <a:rPr lang="es-ES" sz="2800">
                <a:solidFill>
                  <a:srgbClr val="000000"/>
                </a:solidFill>
                <a:latin typeface="Gill Sans MT"/>
              </a:rPr>
              <a:t> </a:t>
            </a:r>
            <a:r>
              <a:rPr lang="es-ES" sz="2800">
                <a:solidFill>
                  <a:srgbClr val="000000"/>
                </a:solidFill>
                <a:latin typeface="Gill Sans MT"/>
              </a:rPr>
              <a:t>3 en Castellón </a:t>
            </a:r>
            <a:endParaRPr/>
          </a:p>
          <a:p>
            <a:pPr>
              <a:lnSpc>
                <a:spcPct val="100000"/>
              </a:lnSpc>
              <a:buSzPct val="25000"/>
              <a:buFont charset="2" typeface="Wingdings 2"/>
              <a:buChar char=""/>
            </a:pPr>
            <a:r>
              <a:rPr lang="es-ES" sz="2800">
                <a:solidFill>
                  <a:srgbClr val="000000"/>
                </a:solidFill>
                <a:latin typeface="Gill Sans MT"/>
              </a:rPr>
              <a:t> </a:t>
            </a:r>
            <a:r>
              <a:rPr lang="es-ES" sz="2800">
                <a:solidFill>
                  <a:srgbClr val="000000"/>
                </a:solidFill>
                <a:latin typeface="Gill Sans MT"/>
              </a:rPr>
              <a:t>7 en Alicante </a:t>
            </a:r>
            <a:endParaRPr/>
          </a:p>
          <a:p>
            <a:pPr>
              <a:lnSpc>
                <a:spcPct val="100000"/>
              </a:lnSpc>
              <a:buSzPct val="25000"/>
              <a:buFont charset="2" typeface="Wingdings 2"/>
              <a:buChar char=""/>
            </a:pPr>
            <a:r>
              <a:rPr lang="es-ES" sz="2800">
                <a:solidFill>
                  <a:srgbClr val="000000"/>
                </a:solidFill>
                <a:latin typeface="Gill Sans MT"/>
              </a:rPr>
              <a:t> </a:t>
            </a:r>
            <a:r>
              <a:rPr lang="es-ES" sz="2800">
                <a:solidFill>
                  <a:srgbClr val="000000"/>
                </a:solidFill>
                <a:latin typeface="Gill Sans MT"/>
              </a:rPr>
              <a:t>6 en Valencia </a:t>
            </a:r>
            <a:endParaRPr/>
          </a:p>
          <a:p>
            <a:pPr>
              <a:lnSpc>
                <a:spcPct val="100000"/>
              </a:lnSpc>
              <a:buSzPct val="25000"/>
              <a:buFont charset="2" typeface="Wingdings 2"/>
              <a:buChar char=""/>
            </a:pPr>
            <a:r>
              <a:rPr lang="es-ES" sz="2800">
                <a:solidFill>
                  <a:srgbClr val="000000"/>
                </a:solidFill>
                <a:latin typeface="Gill Sans MT"/>
              </a:rPr>
              <a:t>En Valencia capital, estamos en la Ciudad de la Justicia y la atención al público la realizamos en el juzgado de guardia y en el 5ª piso, ascensor rojo. Teléfono 961927154</a:t>
            </a:r>
            <a:endParaRPr/>
          </a:p>
          <a:p>
            <a:pPr>
              <a:lnSpc>
                <a:spcPct val="100000"/>
              </a:lnSpc>
            </a:pP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1435680" y="404640"/>
            <a:ext cx="7497720" cy="863640"/>
          </a:xfrm>
          <a:prstGeom prst="rect">
            <a:avLst/>
          </a:prstGeom>
        </p:spPr>
        <p:txBody>
          <a:bodyPr anchor="ctr" bIns="45000" lIns="90000" rIns="90000" tIns="45000"/>
          <a:p>
            <a:pPr>
              <a:lnSpc>
                <a:spcPct val="100000"/>
              </a:lnSpc>
            </a:pPr>
            <a:r>
              <a:rPr lang="es-ES" sz="4000">
                <a:solidFill>
                  <a:srgbClr val="572314"/>
                </a:solidFill>
                <a:latin typeface="Gill Sans MT"/>
              </a:rPr>
              <a:t>
</a:t>
            </a:r>
            <a:r>
              <a:rPr lang="es-ES" sz="3600">
                <a:solidFill>
                  <a:srgbClr val="572314"/>
                </a:solidFill>
                <a:latin typeface="Gill Sans MT"/>
              </a:rPr>
              <a:t>OBJETIVOS DE LAS OFICINAS</a:t>
            </a:r>
            <a:r>
              <a:rPr lang="es-ES" sz="4300">
                <a:solidFill>
                  <a:srgbClr val="572314"/>
                </a:solidFill>
                <a:latin typeface="Gill Sans MT"/>
              </a:rPr>
              <a:t>
</a:t>
            </a:r>
            <a:endParaRPr/>
          </a:p>
        </p:txBody>
      </p:sp>
      <p:sp>
        <p:nvSpPr>
          <p:cNvPr id="56" name="TextShape 2"/>
          <p:cNvSpPr txBox="1"/>
          <p:nvPr/>
        </p:nvSpPr>
        <p:spPr>
          <a:xfrm>
            <a:off x="1475640" y="1556640"/>
            <a:ext cx="7497720" cy="457308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Prestar una asistencia integral, coordinada y especializada a las víctimas como consecuencia del delito sufrido</a:t>
            </a:r>
            <a:endParaRPr/>
          </a:p>
          <a:p>
            <a:pPr>
              <a:lnSpc>
                <a:spcPct val="100000"/>
              </a:lnSpc>
              <a:buSzPct val="25000"/>
              <a:buFont charset="2" typeface="Wingdings 2"/>
              <a:buChar char=""/>
            </a:pPr>
            <a:r>
              <a:rPr lang="es-ES" sz="2600">
                <a:solidFill>
                  <a:srgbClr val="000000"/>
                </a:solidFill>
                <a:latin typeface="Gill Sans MT"/>
              </a:rPr>
              <a:t>Dar respuesta a las necesidades específicas de la víctima en el ámbito jurídico, psicológico y social</a:t>
            </a:r>
            <a:endParaRPr/>
          </a:p>
          <a:p>
            <a:pPr>
              <a:lnSpc>
                <a:spcPct val="100000"/>
              </a:lnSpc>
              <a:buSzPct val="25000"/>
              <a:buFont charset="2" typeface="Wingdings 2"/>
              <a:buChar char=""/>
            </a:pPr>
            <a:r>
              <a:rPr lang="es-ES" sz="2600">
                <a:solidFill>
                  <a:srgbClr val="000000"/>
                </a:solidFill>
                <a:latin typeface="Gill Sans MT"/>
              </a:rPr>
              <a:t>Evitar o minimizar los efectos de la violencia sufrida por las víctimas</a:t>
            </a:r>
            <a:endParaRPr/>
          </a:p>
          <a:p>
            <a:pPr>
              <a:lnSpc>
                <a:spcPct val="100000"/>
              </a:lnSpc>
              <a:buSzPct val="25000"/>
              <a:buFont charset="2" typeface="Wingdings 2"/>
              <a:buChar char=""/>
            </a:pPr>
            <a:r>
              <a:rPr lang="es-ES" sz="2600">
                <a:solidFill>
                  <a:srgbClr val="000000"/>
                </a:solidFill>
                <a:latin typeface="Gill Sans MT"/>
              </a:rPr>
              <a:t>Evitar la victimización secundaria</a:t>
            </a:r>
            <a:endParaRPr/>
          </a:p>
          <a:p>
            <a:pPr>
              <a:lnSpc>
                <a:spcPct val="100000"/>
              </a:lnSpc>
              <a:buSzPct val="25000"/>
              <a:buFont charset="2" typeface="Wingdings 2"/>
              <a:buChar char=""/>
            </a:pPr>
            <a:r>
              <a:rPr lang="es-ES" sz="2600">
                <a:solidFill>
                  <a:srgbClr val="000000"/>
                </a:solidFill>
                <a:latin typeface="Gill Sans MT"/>
              </a:rPr>
              <a:t>Poner en funcionamiento todos aquellos mecanismos necesarios para hacer efectivos sus derechos.</a:t>
            </a:r>
            <a:endParaRPr/>
          </a:p>
          <a:p>
            <a:pPr>
              <a:lnSpc>
                <a:spcPct val="100000"/>
              </a:lnSpc>
            </a:pPr>
            <a:endParaRPr/>
          </a:p>
        </p:txBody>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ACTUACION de las OAVDS</a:t>
            </a:r>
            <a:endParaRPr/>
          </a:p>
        </p:txBody>
      </p:sp>
      <p:sp>
        <p:nvSpPr>
          <p:cNvPr id="58" name="TextShape 2"/>
          <p:cNvSpPr txBox="1"/>
          <p:nvPr/>
        </p:nvSpPr>
        <p:spPr>
          <a:xfrm>
            <a:off x="1115640" y="1484640"/>
            <a:ext cx="8028000" cy="525636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Recepción y acogida empática: Atención individualizada, con especial mención a la obtención de datos, asesoramiento y contención emocional</a:t>
            </a:r>
            <a:endParaRPr/>
          </a:p>
          <a:p>
            <a:pPr>
              <a:lnSpc>
                <a:spcPct val="100000"/>
              </a:lnSpc>
              <a:buSzPct val="25000"/>
              <a:buFont charset="2" typeface="Wingdings 2"/>
              <a:buChar char=""/>
            </a:pPr>
            <a:r>
              <a:rPr lang="es-ES" sz="2600">
                <a:solidFill>
                  <a:srgbClr val="000000"/>
                </a:solidFill>
                <a:latin typeface="Gill Sans MT"/>
              </a:rPr>
              <a:t>Atención inmediata, evitando espera innecesarias</a:t>
            </a:r>
            <a:endParaRPr/>
          </a:p>
          <a:p>
            <a:pPr>
              <a:lnSpc>
                <a:spcPct val="100000"/>
              </a:lnSpc>
              <a:buSzPct val="25000"/>
              <a:buFont charset="2" typeface="Wingdings 2"/>
              <a:buChar char=""/>
            </a:pPr>
            <a:r>
              <a:rPr lang="es-ES" sz="2600">
                <a:solidFill>
                  <a:srgbClr val="000000"/>
                </a:solidFill>
                <a:latin typeface="Gill Sans MT"/>
              </a:rPr>
              <a:t>Asegurar que se lleven a efecto todas las garantías procesales una vez iniciado el procedimiento judicial</a:t>
            </a:r>
            <a:endParaRPr/>
          </a:p>
          <a:p>
            <a:pPr>
              <a:lnSpc>
                <a:spcPct val="100000"/>
              </a:lnSpc>
              <a:buSzPct val="25000"/>
              <a:buFont charset="2" typeface="Wingdings 2"/>
              <a:buChar char=""/>
            </a:pPr>
            <a:r>
              <a:rPr lang="es-ES" sz="2600">
                <a:solidFill>
                  <a:srgbClr val="000000"/>
                </a:solidFill>
                <a:latin typeface="Gill Sans MT"/>
              </a:rPr>
              <a:t>Privacidad de las entrevistas</a:t>
            </a:r>
            <a:endParaRPr/>
          </a:p>
          <a:p>
            <a:pPr>
              <a:lnSpc>
                <a:spcPct val="100000"/>
              </a:lnSpc>
              <a:buSzPct val="25000"/>
              <a:buFont charset="2" typeface="Wingdings 2"/>
              <a:buChar char=""/>
            </a:pPr>
            <a:r>
              <a:rPr lang="es-ES" sz="2600">
                <a:solidFill>
                  <a:srgbClr val="000000"/>
                </a:solidFill>
                <a:latin typeface="Gill Sans MT"/>
              </a:rPr>
              <a:t>Estructurar un plan de actuación con la víctima y en función de sus circunstancias</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1435680" y="274680"/>
            <a:ext cx="7497720" cy="777600"/>
          </a:xfrm>
          <a:prstGeom prst="rect">
            <a:avLst/>
          </a:prstGeom>
        </p:spPr>
        <p:txBody>
          <a:bodyPr anchor="ctr" bIns="45000" lIns="90000" rIns="90000" tIns="45000"/>
          <a:p>
            <a:pPr>
              <a:lnSpc>
                <a:spcPct val="100000"/>
              </a:lnSpc>
            </a:pPr>
            <a:r>
              <a:rPr lang="es-ES" sz="3600">
                <a:solidFill>
                  <a:srgbClr val="572314"/>
                </a:solidFill>
                <a:latin typeface="Gill Sans MT"/>
              </a:rPr>
              <a:t>
</a:t>
            </a:r>
            <a:r>
              <a:rPr lang="es-ES" sz="3600">
                <a:solidFill>
                  <a:srgbClr val="572314"/>
                </a:solidFill>
                <a:latin typeface="Gill Sans MT"/>
              </a:rPr>
              <a:t>ACTUACION de las OAVDS</a:t>
            </a:r>
            <a:r>
              <a:rPr lang="es-ES" sz="3600">
                <a:solidFill>
                  <a:srgbClr val="572314"/>
                </a:solidFill>
                <a:latin typeface="Gill Sans MT"/>
              </a:rPr>
              <a:t>
</a:t>
            </a:r>
            <a:endParaRPr/>
          </a:p>
        </p:txBody>
      </p:sp>
      <p:sp>
        <p:nvSpPr>
          <p:cNvPr id="60" name="TextShape 2"/>
          <p:cNvSpPr txBox="1"/>
          <p:nvPr/>
        </p:nvSpPr>
        <p:spPr>
          <a:xfrm>
            <a:off x="1435680" y="1447920"/>
            <a:ext cx="7497720" cy="4800240"/>
          </a:xfrm>
          <a:prstGeom prst="rect">
            <a:avLst/>
          </a:prstGeom>
        </p:spPr>
        <p:txBody>
          <a:bodyPr bIns="45000" lIns="90000" rIns="90000" tIns="45000"/>
          <a:p>
            <a:pPr>
              <a:lnSpc>
                <a:spcPct val="100000"/>
              </a:lnSpc>
              <a:buSzPct val="25000"/>
              <a:buFont charset="2" typeface="Wingdings 2"/>
              <a:buChar char=""/>
            </a:pPr>
            <a:r>
              <a:rPr lang="es-ES" sz="2800">
                <a:solidFill>
                  <a:srgbClr val="000000"/>
                </a:solidFill>
                <a:latin typeface="Gill Sans MT"/>
              </a:rPr>
              <a:t>Asegurarnos de que la víctima entiende la información que se le trasmite, adecuando el lenguaje jurídico-técnico.</a:t>
            </a:r>
            <a:endParaRPr/>
          </a:p>
          <a:p>
            <a:pPr>
              <a:lnSpc>
                <a:spcPct val="100000"/>
              </a:lnSpc>
              <a:buSzPct val="25000"/>
              <a:buFont charset="2" typeface="Wingdings 2"/>
              <a:buChar char=""/>
            </a:pPr>
            <a:r>
              <a:rPr lang="es-ES" sz="2800">
                <a:solidFill>
                  <a:srgbClr val="000000"/>
                </a:solidFill>
                <a:latin typeface="Gill Sans MT"/>
              </a:rPr>
              <a:t>Priorizar actuaciones en función de las urgencias.</a:t>
            </a:r>
            <a:endParaRPr/>
          </a:p>
          <a:p>
            <a:pPr>
              <a:lnSpc>
                <a:spcPct val="100000"/>
              </a:lnSpc>
              <a:buSzPct val="25000"/>
              <a:buFont charset="2" typeface="Wingdings 2"/>
              <a:buChar char=""/>
            </a:pPr>
            <a:r>
              <a:rPr lang="es-ES" sz="2800">
                <a:solidFill>
                  <a:srgbClr val="000000"/>
                </a:solidFill>
                <a:latin typeface="Gill Sans MT"/>
              </a:rPr>
              <a:t>Realizar derivaciones informadas</a:t>
            </a:r>
            <a:endParaRPr/>
          </a:p>
          <a:p>
            <a:pPr>
              <a:lnSpc>
                <a:spcPct val="100000"/>
              </a:lnSpc>
              <a:buSzPct val="25000"/>
              <a:buFont charset="2" typeface="Wingdings 2"/>
              <a:buChar char=""/>
            </a:pPr>
            <a:r>
              <a:rPr lang="es-ES" sz="2800">
                <a:solidFill>
                  <a:srgbClr val="000000"/>
                </a:solidFill>
                <a:latin typeface="Gill Sans MT"/>
              </a:rPr>
              <a:t>Derivaciones directas  en casos graves</a:t>
            </a:r>
            <a:endParaRPr/>
          </a:p>
          <a:p>
            <a:pPr>
              <a:lnSpc>
                <a:spcPct val="100000"/>
              </a:lnSpc>
              <a:buSzPct val="25000"/>
              <a:buFont charset="2" typeface="Wingdings 2"/>
              <a:buChar char=""/>
            </a:pPr>
            <a:r>
              <a:rPr lang="es-ES" sz="2800">
                <a:solidFill>
                  <a:srgbClr val="000000"/>
                </a:solidFill>
                <a:latin typeface="Gill Sans MT"/>
              </a:rPr>
              <a:t>Realizar acompañamientos a los órganos judiciales</a:t>
            </a:r>
            <a:endParaRPr/>
          </a:p>
          <a:p>
            <a:pPr>
              <a:lnSpc>
                <a:spcPct val="100000"/>
              </a:lnSpc>
              <a:buSzPct val="25000"/>
              <a:buFont charset="2" typeface="Wingdings 2"/>
              <a:buChar char=""/>
            </a:pPr>
            <a:r>
              <a:rPr lang="es-ES" sz="2800">
                <a:solidFill>
                  <a:srgbClr val="000000"/>
                </a:solidFill>
                <a:latin typeface="Gill Sans MT"/>
              </a:rPr>
              <a:t>Coordinación con toda la red de recursos y actualización de la información respecto de los mismos.</a:t>
            </a: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1435680" y="274680"/>
            <a:ext cx="7497720" cy="1142640"/>
          </a:xfrm>
          <a:prstGeom prst="rect">
            <a:avLst/>
          </a:prstGeom>
        </p:spPr>
        <p:txBody>
          <a:bodyPr anchor="ctr" bIns="45000" lIns="90000" rIns="90000" tIns="45000"/>
          <a:p>
            <a:pPr>
              <a:lnSpc>
                <a:spcPct val="100000"/>
              </a:lnSpc>
            </a:pPr>
            <a:r>
              <a:rPr lang="es-ES" sz="3600">
                <a:solidFill>
                  <a:srgbClr val="572314"/>
                </a:solidFill>
                <a:latin typeface="Gill Sans MT"/>
              </a:rPr>
              <a:t>ACTUACION e INTERVENCION</a:t>
            </a:r>
            <a:endParaRPr/>
          </a:p>
        </p:txBody>
      </p:sp>
      <p:sp>
        <p:nvSpPr>
          <p:cNvPr id="62" name="TextShape 2"/>
          <p:cNvSpPr txBox="1"/>
          <p:nvPr/>
        </p:nvSpPr>
        <p:spPr>
          <a:xfrm>
            <a:off x="1435680" y="1447920"/>
            <a:ext cx="7497720" cy="480024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Ley 4/2015 de 27 Abril del Estatuto de la Víctima del delito, se aglutinan en un solo texto legislativo el catálogo de derechos de la víctima, procesales y extraprocesales</a:t>
            </a:r>
            <a:endParaRPr/>
          </a:p>
          <a:p>
            <a:pPr>
              <a:lnSpc>
                <a:spcPct val="100000"/>
              </a:lnSpc>
              <a:buSzPct val="25000"/>
              <a:buFont charset="2" typeface="Wingdings 2"/>
              <a:buChar char=""/>
            </a:pPr>
            <a:r>
              <a:rPr lang="es-ES" sz="2600">
                <a:solidFill>
                  <a:srgbClr val="000000"/>
                </a:solidFill>
                <a:latin typeface="Gill Sans MT"/>
              </a:rPr>
              <a:t>RD 1109/2015, de 11 Diciembre, por el que se desarrolla la Ley 4/2015, de 27 Abril, del Estatuto de la víctima del delito y se regulan las Oficinas de Asistencia a las Víctimas del Delito</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1435680" y="274680"/>
            <a:ext cx="7497720" cy="777600"/>
          </a:xfrm>
          <a:prstGeom prst="rect">
            <a:avLst/>
          </a:prstGeom>
        </p:spPr>
        <p:txBody>
          <a:bodyPr anchor="ctr" bIns="45000" lIns="90000" rIns="90000" tIns="45000"/>
          <a:p>
            <a:pPr>
              <a:lnSpc>
                <a:spcPct val="100000"/>
              </a:lnSpc>
            </a:pPr>
            <a:r>
              <a:rPr lang="es-ES" sz="3600">
                <a:solidFill>
                  <a:srgbClr val="572314"/>
                </a:solidFill>
                <a:latin typeface="Gill Sans MT"/>
              </a:rPr>
              <a:t>ACTUACION e INTERVENCION</a:t>
            </a:r>
            <a:endParaRPr/>
          </a:p>
        </p:txBody>
      </p:sp>
      <p:sp>
        <p:nvSpPr>
          <p:cNvPr id="64" name="TextShape 2"/>
          <p:cNvSpPr txBox="1"/>
          <p:nvPr/>
        </p:nvSpPr>
        <p:spPr>
          <a:xfrm>
            <a:off x="1475640" y="1124640"/>
            <a:ext cx="7497720" cy="5400360"/>
          </a:xfrm>
          <a:prstGeom prst="rect">
            <a:avLst/>
          </a:prstGeom>
        </p:spPr>
        <p:txBody>
          <a:bodyPr bIns="45000" lIns="90000" rIns="90000" tIns="45000"/>
          <a:p>
            <a:pPr algn="just">
              <a:lnSpc>
                <a:spcPct val="100000"/>
              </a:lnSpc>
              <a:buSzPct val="25000"/>
              <a:buFont charset="2" typeface="Wingdings 2"/>
              <a:buChar char=""/>
            </a:pPr>
            <a:r>
              <a:rPr lang="es-ES" sz="2600">
                <a:solidFill>
                  <a:srgbClr val="000000"/>
                </a:solidFill>
                <a:latin typeface="Gill Sans MT"/>
              </a:rPr>
              <a:t>Las Oficinas asistirán a las víctimas en las áreas jurídica, psicológica y social</a:t>
            </a:r>
            <a:endParaRPr/>
          </a:p>
          <a:p>
            <a:pPr algn="just">
              <a:lnSpc>
                <a:spcPct val="100000"/>
              </a:lnSpc>
              <a:buSzPct val="25000"/>
              <a:buFont charset="2" typeface="Wingdings 2"/>
              <a:buChar char=""/>
            </a:pPr>
            <a:r>
              <a:rPr lang="es-ES" sz="2600">
                <a:solidFill>
                  <a:srgbClr val="000000"/>
                </a:solidFill>
                <a:latin typeface="Gill Sans MT"/>
              </a:rPr>
              <a:t>Minimizarán la victimización primaria y evitarán la secundaria</a:t>
            </a:r>
            <a:endParaRPr/>
          </a:p>
          <a:p>
            <a:pPr algn="just">
              <a:lnSpc>
                <a:spcPct val="100000"/>
              </a:lnSpc>
              <a:buSzPct val="25000"/>
              <a:buFont charset="2" typeface="Wingdings 2"/>
              <a:buChar char=""/>
            </a:pPr>
            <a:r>
              <a:rPr lang="es-ES" sz="2600">
                <a:solidFill>
                  <a:srgbClr val="000000"/>
                </a:solidFill>
                <a:latin typeface="Gill Sans MT"/>
              </a:rPr>
              <a:t>Las actuaciones estarán siempre orientadas a la persona, lo que exige una evaluación y un trato individualizado de toda víctima, sin  perjuicio del trato especializado que exijan ciertos tipos de víctimas</a:t>
            </a:r>
            <a:endParaRPr/>
          </a:p>
          <a:p>
            <a:pPr algn="just">
              <a:lnSpc>
                <a:spcPct val="100000"/>
              </a:lnSpc>
              <a:buSzPct val="25000"/>
              <a:buFont charset="2" typeface="Wingdings 2"/>
              <a:buChar char=""/>
            </a:pPr>
            <a:r>
              <a:rPr lang="es-ES" sz="2600">
                <a:solidFill>
                  <a:srgbClr val="000000"/>
                </a:solidFill>
                <a:latin typeface="Gill Sans MT"/>
              </a:rPr>
              <a:t>Coordinación con todos los servicios competentes en atención a las víctimas</a:t>
            </a:r>
            <a:endParaRPr/>
          </a:p>
          <a:p>
            <a:pPr algn="just">
              <a:lnSpc>
                <a:spcPct val="100000"/>
              </a:lnSpc>
              <a:buSzPct val="25000"/>
              <a:buFont charset="2" typeface="Wingdings 2"/>
              <a:buChar char=""/>
            </a:pPr>
            <a:r>
              <a:rPr lang="es-ES" sz="2600">
                <a:solidFill>
                  <a:srgbClr val="000000"/>
                </a:solidFill>
                <a:latin typeface="Gill Sans MT"/>
              </a:rPr>
              <a:t>La asistencia se hará en diferentes fases</a:t>
            </a:r>
            <a:endParaRPr/>
          </a:p>
          <a:p>
            <a:pPr algn="just">
              <a:lnSpc>
                <a:spcPct val="100000"/>
              </a:lnSpc>
            </a:pP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1435680" y="274680"/>
            <a:ext cx="7497720" cy="1065600"/>
          </a:xfrm>
          <a:prstGeom prst="rect">
            <a:avLst/>
          </a:prstGeom>
        </p:spPr>
        <p:txBody>
          <a:bodyPr anchor="ctr" bIns="45000" lIns="90000" rIns="90000" tIns="45000"/>
          <a:p>
            <a:pPr>
              <a:lnSpc>
                <a:spcPct val="100000"/>
              </a:lnSpc>
            </a:pPr>
            <a:r>
              <a:rPr lang="es-ES" sz="3600">
                <a:solidFill>
                  <a:srgbClr val="572314"/>
                </a:solidFill>
                <a:latin typeface="Gill Sans MT"/>
              </a:rPr>
              <a:t>Fases de la Asistencia</a:t>
            </a:r>
            <a:endParaRPr/>
          </a:p>
        </p:txBody>
      </p:sp>
      <p:sp>
        <p:nvSpPr>
          <p:cNvPr id="66" name="TextShape 2"/>
          <p:cNvSpPr txBox="1"/>
          <p:nvPr/>
        </p:nvSpPr>
        <p:spPr>
          <a:xfrm>
            <a:off x="1435680" y="1772640"/>
            <a:ext cx="7497720" cy="4475160"/>
          </a:xfrm>
          <a:prstGeom prst="rect">
            <a:avLst/>
          </a:prstGeom>
        </p:spPr>
        <p:txBody>
          <a:bodyPr bIns="45000" lIns="90000" rIns="90000" tIns="45000"/>
          <a:p>
            <a:pPr>
              <a:lnSpc>
                <a:spcPct val="100000"/>
              </a:lnSpc>
              <a:buSzPct val="25000"/>
              <a:buFont charset="2" typeface="Wingdings 2"/>
              <a:buChar char=""/>
            </a:pPr>
            <a:r>
              <a:rPr lang="es-ES" sz="2600">
                <a:solidFill>
                  <a:srgbClr val="000000"/>
                </a:solidFill>
                <a:latin typeface="Gill Sans MT"/>
              </a:rPr>
              <a:t>Fase de la acogida-orientación: </a:t>
            </a:r>
            <a:endParaRPr/>
          </a:p>
          <a:p>
            <a:pPr>
              <a:lnSpc>
                <a:spcPct val="100000"/>
              </a:lnSpc>
            </a:pPr>
            <a:endParaRPr/>
          </a:p>
          <a:p>
            <a:pPr>
              <a:lnSpc>
                <a:spcPct val="100000"/>
              </a:lnSpc>
              <a:buSzPct val="25000"/>
              <a:buFont charset="2" typeface="Wingdings 2"/>
              <a:buChar char=""/>
            </a:pPr>
            <a:r>
              <a:rPr lang="es-ES" sz="2600">
                <a:solidFill>
                  <a:srgbClr val="000000"/>
                </a:solidFill>
                <a:latin typeface="Gill Sans MT"/>
              </a:rPr>
              <a:t>Se realiza a través de una entrevista, presencial o telefónica</a:t>
            </a:r>
            <a:endParaRPr/>
          </a:p>
          <a:p>
            <a:pPr>
              <a:lnSpc>
                <a:spcPct val="100000"/>
              </a:lnSpc>
              <a:buSzPct val="25000"/>
              <a:buFont charset="2" typeface="Wingdings 2"/>
              <a:buChar char=""/>
            </a:pPr>
            <a:r>
              <a:rPr lang="es-ES" sz="2600">
                <a:solidFill>
                  <a:srgbClr val="000000"/>
                </a:solidFill>
                <a:latin typeface="Gill Sans MT"/>
              </a:rPr>
              <a:t>La víctima plantea sus problemas y necesidades lo que permite que se la pueda orientar, analizar posibles intervenciones de otros recursos y, si procede, la derivación a éstos</a:t>
            </a:r>
            <a:endParaRPr/>
          </a:p>
          <a:p>
            <a:pPr>
              <a:lnSpc>
                <a:spcPct val="10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